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261" r:id="rId2"/>
    <p:sldId id="260" r:id="rId3"/>
    <p:sldId id="265" r:id="rId4"/>
    <p:sldId id="264" r:id="rId5"/>
    <p:sldId id="1020" r:id="rId6"/>
    <p:sldId id="266" r:id="rId7"/>
    <p:sldId id="1025" r:id="rId8"/>
    <p:sldId id="269" r:id="rId9"/>
    <p:sldId id="274" r:id="rId10"/>
    <p:sldId id="270" r:id="rId11"/>
    <p:sldId id="1022" r:id="rId12"/>
    <p:sldId id="1021" r:id="rId13"/>
    <p:sldId id="1026" r:id="rId14"/>
    <p:sldId id="1023" r:id="rId15"/>
    <p:sldId id="273" r:id="rId16"/>
    <p:sldId id="1013" r:id="rId17"/>
    <p:sldId id="1024" r:id="rId18"/>
    <p:sldId id="1028" r:id="rId19"/>
    <p:sldId id="1027" r:id="rId20"/>
    <p:sldId id="1029" r:id="rId21"/>
    <p:sldId id="1030" r:id="rId22"/>
    <p:sldId id="1031" r:id="rId23"/>
    <p:sldId id="1032" r:id="rId24"/>
    <p:sldId id="279" r:id="rId25"/>
    <p:sldId id="1009" r:id="rId26"/>
    <p:sldId id="1033" r:id="rId27"/>
    <p:sldId id="1034" r:id="rId28"/>
    <p:sldId id="1035" r:id="rId29"/>
    <p:sldId id="1036" r:id="rId30"/>
    <p:sldId id="1037" r:id="rId31"/>
    <p:sldId id="285"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D09C50-1344-1B42-BAC5-D83B13F5051F}" v="46" dt="2023-02-17T16:06:04.9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251"/>
    <p:restoredTop sz="95984"/>
  </p:normalViewPr>
  <p:slideViewPr>
    <p:cSldViewPr snapToGrid="0" snapToObjects="1">
      <p:cViewPr varScale="1">
        <p:scale>
          <a:sx n="144" d="100"/>
          <a:sy n="144" d="100"/>
        </p:scale>
        <p:origin x="232" y="3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B9CB27-DB5D-9645-9707-D002FD58265A}" type="datetimeFigureOut">
              <a:rPr lang="en-US" smtClean="0"/>
              <a:t>2/17/23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970B5E-76F6-EB47-BD02-20163166BA26}" type="slidenum">
              <a:rPr lang="en-US" smtClean="0"/>
              <a:t>‹#›</a:t>
            </a:fld>
            <a:endParaRPr lang="en-US"/>
          </a:p>
        </p:txBody>
      </p:sp>
    </p:spTree>
    <p:extLst>
      <p:ext uri="{BB962C8B-B14F-4D97-AF65-F5344CB8AC3E}">
        <p14:creationId xmlns:p14="http://schemas.microsoft.com/office/powerpoint/2010/main" val="3409603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Shape 162"/>
          <p:cNvSpPr>
            <a:spLocks noGrp="1" noRot="1" noChangeAspect="1"/>
          </p:cNvSpPr>
          <p:nvPr>
            <p:ph type="sldImg"/>
          </p:nvPr>
        </p:nvSpPr>
        <p:spPr>
          <a:prstGeom prst="rect">
            <a:avLst/>
          </a:prstGeom>
        </p:spPr>
        <p:txBody>
          <a:bodyPr/>
          <a:lstStyle/>
          <a:p>
            <a:endParaRPr/>
          </a:p>
        </p:txBody>
      </p:sp>
      <p:sp>
        <p:nvSpPr>
          <p:cNvPr id="163" name="Shape 163"/>
          <p:cNvSpPr>
            <a:spLocks noGrp="1"/>
          </p:cNvSpPr>
          <p:nvPr>
            <p:ph type="body" sz="quarter" idx="1"/>
          </p:nvPr>
        </p:nvSpPr>
        <p:spPr>
          <a:prstGeom prst="rect">
            <a:avLst/>
          </a:prstGeom>
        </p:spPr>
        <p:txBody>
          <a:bodyPr/>
          <a:lstStyle/>
          <a:p>
            <a:endParaRPr/>
          </a:p>
          <a:p>
            <a:endParaRPr/>
          </a:p>
          <a:p>
            <a:endParaRPr/>
          </a:p>
          <a:p>
            <a:endParaRPr/>
          </a:p>
          <a:p>
            <a:r>
              <a:t>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Shape 146"/>
          <p:cNvSpPr>
            <a:spLocks noGrp="1" noRot="1" noChangeAspect="1"/>
          </p:cNvSpPr>
          <p:nvPr>
            <p:ph type="sldImg"/>
          </p:nvPr>
        </p:nvSpPr>
        <p:spPr>
          <a:xfrm>
            <a:off x="381000" y="685800"/>
            <a:ext cx="6096000" cy="3429000"/>
          </a:xfrm>
          <a:prstGeom prst="rect">
            <a:avLst/>
          </a:prstGeom>
        </p:spPr>
        <p:txBody>
          <a:bodyPr/>
          <a:lstStyle/>
          <a:p>
            <a:endParaRPr/>
          </a:p>
        </p:txBody>
      </p:sp>
      <p:sp>
        <p:nvSpPr>
          <p:cNvPr id="147" name="Shape 147"/>
          <p:cNvSpPr>
            <a:spLocks noGrp="1"/>
          </p:cNvSpPr>
          <p:nvPr>
            <p:ph type="body" sz="quarter" idx="1"/>
          </p:nvPr>
        </p:nvSpPr>
        <p:spPr>
          <a:prstGeom prst="rect">
            <a:avLst/>
          </a:prstGeom>
        </p:spPr>
        <p:txBody>
          <a:bodyPr/>
          <a:lstStyle/>
          <a:p>
            <a:r>
              <a:rPr lang="en-US" dirty="0"/>
              <a:t>The information provided is for educational purposes and is not intended as medical advice, or a substitute for the medical advice of a physician or other qualified health care professional. This is for  science and educational purposes only and cannot be used in any aspect for sales or marketing.  You should not use this information for diagnosing a health or fitness problem or disease.  You should always consult with a doctor or other health care professional for medical advice or information about diagnosis and treatment. This is Confidential. Do not distribute—for scientific educational purposes only.  </a:t>
            </a:r>
          </a:p>
          <a:p>
            <a:endParaRPr lang="en-US" dirty="0"/>
          </a:p>
          <a:p>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970B5E-76F6-EB47-BD02-20163166BA26}" type="slidenum">
              <a:rPr lang="en-US" smtClean="0"/>
              <a:t>6</a:t>
            </a:fld>
            <a:endParaRPr lang="en-US"/>
          </a:p>
        </p:txBody>
      </p:sp>
    </p:spTree>
    <p:extLst>
      <p:ext uri="{BB962C8B-B14F-4D97-AF65-F5344CB8AC3E}">
        <p14:creationId xmlns:p14="http://schemas.microsoft.com/office/powerpoint/2010/main" val="4100690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970B5E-76F6-EB47-BD02-20163166BA26}" type="slidenum">
              <a:rPr lang="en-US" smtClean="0"/>
              <a:t>7</a:t>
            </a:fld>
            <a:endParaRPr lang="en-US"/>
          </a:p>
        </p:txBody>
      </p:sp>
    </p:spTree>
    <p:extLst>
      <p:ext uri="{BB962C8B-B14F-4D97-AF65-F5344CB8AC3E}">
        <p14:creationId xmlns:p14="http://schemas.microsoft.com/office/powerpoint/2010/main" val="2257714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970B5E-76F6-EB47-BD02-20163166BA26}" type="slidenum">
              <a:rPr lang="en-US" smtClean="0"/>
              <a:t>16</a:t>
            </a:fld>
            <a:endParaRPr lang="en-US"/>
          </a:p>
        </p:txBody>
      </p:sp>
    </p:spTree>
    <p:extLst>
      <p:ext uri="{BB962C8B-B14F-4D97-AF65-F5344CB8AC3E}">
        <p14:creationId xmlns:p14="http://schemas.microsoft.com/office/powerpoint/2010/main" val="40192845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970B5E-76F6-EB47-BD02-20163166BA26}" type="slidenum">
              <a:rPr lang="en-US" smtClean="0"/>
              <a:t>17</a:t>
            </a:fld>
            <a:endParaRPr lang="en-US"/>
          </a:p>
        </p:txBody>
      </p:sp>
    </p:spTree>
    <p:extLst>
      <p:ext uri="{BB962C8B-B14F-4D97-AF65-F5344CB8AC3E}">
        <p14:creationId xmlns:p14="http://schemas.microsoft.com/office/powerpoint/2010/main" val="9527610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1" name="Google Shape;211;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www.karger.com</a:t>
            </a:r>
            <a:r>
              <a:rPr lang="en-US" dirty="0"/>
              <a:t>/Article/Abstract/492035</a:t>
            </a:r>
          </a:p>
        </p:txBody>
      </p:sp>
      <p:sp>
        <p:nvSpPr>
          <p:cNvPr id="4" name="Slide Number Placeholder 3"/>
          <p:cNvSpPr>
            <a:spLocks noGrp="1"/>
          </p:cNvSpPr>
          <p:nvPr>
            <p:ph type="sldNum" sz="quarter" idx="5"/>
          </p:nvPr>
        </p:nvSpPr>
        <p:spPr/>
        <p:txBody>
          <a:bodyPr/>
          <a:lstStyle/>
          <a:p>
            <a:fld id="{5E970B5E-76F6-EB47-BD02-20163166BA26}" type="slidenum">
              <a:rPr lang="en-US" smtClean="0"/>
              <a:t>30</a:t>
            </a:fld>
            <a:endParaRPr lang="en-US"/>
          </a:p>
        </p:txBody>
      </p:sp>
    </p:spTree>
    <p:extLst>
      <p:ext uri="{BB962C8B-B14F-4D97-AF65-F5344CB8AC3E}">
        <p14:creationId xmlns:p14="http://schemas.microsoft.com/office/powerpoint/2010/main" val="9369626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8BDB9-74CC-A346-8EA2-7B0E975851D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44E96C-C0AF-C841-BE9C-9A0078AF2E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A271BC-A603-DD49-BF51-49C3CE21450A}"/>
              </a:ext>
            </a:extLst>
          </p:cNvPr>
          <p:cNvSpPr>
            <a:spLocks noGrp="1"/>
          </p:cNvSpPr>
          <p:nvPr>
            <p:ph type="dt" sz="half" idx="10"/>
          </p:nvPr>
        </p:nvSpPr>
        <p:spPr/>
        <p:txBody>
          <a:bodyPr/>
          <a:lstStyle/>
          <a:p>
            <a:fld id="{5DCC759C-152B-484C-B191-51DA607AAE67}" type="datetimeFigureOut">
              <a:rPr lang="en-US" smtClean="0"/>
              <a:t>2/17/23</a:t>
            </a:fld>
            <a:endParaRPr lang="en-US"/>
          </a:p>
        </p:txBody>
      </p:sp>
      <p:sp>
        <p:nvSpPr>
          <p:cNvPr id="5" name="Footer Placeholder 4">
            <a:extLst>
              <a:ext uri="{FF2B5EF4-FFF2-40B4-BE49-F238E27FC236}">
                <a16:creationId xmlns:a16="http://schemas.microsoft.com/office/drawing/2014/main" id="{AA8F1632-AD91-CC46-90BB-3287942485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327402-2E83-DC4D-9800-E20500580CE9}"/>
              </a:ext>
            </a:extLst>
          </p:cNvPr>
          <p:cNvSpPr>
            <a:spLocks noGrp="1"/>
          </p:cNvSpPr>
          <p:nvPr>
            <p:ph type="sldNum" sz="quarter" idx="12"/>
          </p:nvPr>
        </p:nvSpPr>
        <p:spPr/>
        <p:txBody>
          <a:bodyPr/>
          <a:lstStyle/>
          <a:p>
            <a:fld id="{DB57FEF4-7A43-934E-96A3-CD647DB3F044}" type="slidenum">
              <a:rPr lang="en-US" smtClean="0"/>
              <a:t>‹#›</a:t>
            </a:fld>
            <a:endParaRPr lang="en-US"/>
          </a:p>
        </p:txBody>
      </p:sp>
    </p:spTree>
    <p:extLst>
      <p:ext uri="{BB962C8B-B14F-4D97-AF65-F5344CB8AC3E}">
        <p14:creationId xmlns:p14="http://schemas.microsoft.com/office/powerpoint/2010/main" val="10059515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10924-E0E4-A540-988F-6F6864A16BB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774F64B-06E7-F442-9F41-16159072B8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A7FA88-5ED4-AC40-83D7-428299A51CA7}"/>
              </a:ext>
            </a:extLst>
          </p:cNvPr>
          <p:cNvSpPr>
            <a:spLocks noGrp="1"/>
          </p:cNvSpPr>
          <p:nvPr>
            <p:ph type="dt" sz="half" idx="10"/>
          </p:nvPr>
        </p:nvSpPr>
        <p:spPr/>
        <p:txBody>
          <a:bodyPr/>
          <a:lstStyle/>
          <a:p>
            <a:fld id="{5DCC759C-152B-484C-B191-51DA607AAE67}" type="datetimeFigureOut">
              <a:rPr lang="en-US" smtClean="0"/>
              <a:t>2/17/23</a:t>
            </a:fld>
            <a:endParaRPr lang="en-US"/>
          </a:p>
        </p:txBody>
      </p:sp>
      <p:sp>
        <p:nvSpPr>
          <p:cNvPr id="5" name="Footer Placeholder 4">
            <a:extLst>
              <a:ext uri="{FF2B5EF4-FFF2-40B4-BE49-F238E27FC236}">
                <a16:creationId xmlns:a16="http://schemas.microsoft.com/office/drawing/2014/main" id="{6BF89761-8EBE-C244-93A5-DA3E5F3560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4C90FA-9E52-054F-ADD4-207F0E32E0FD}"/>
              </a:ext>
            </a:extLst>
          </p:cNvPr>
          <p:cNvSpPr>
            <a:spLocks noGrp="1"/>
          </p:cNvSpPr>
          <p:nvPr>
            <p:ph type="sldNum" sz="quarter" idx="12"/>
          </p:nvPr>
        </p:nvSpPr>
        <p:spPr/>
        <p:txBody>
          <a:bodyPr/>
          <a:lstStyle/>
          <a:p>
            <a:fld id="{DB57FEF4-7A43-934E-96A3-CD647DB3F044}" type="slidenum">
              <a:rPr lang="en-US" smtClean="0"/>
              <a:t>‹#›</a:t>
            </a:fld>
            <a:endParaRPr lang="en-US"/>
          </a:p>
        </p:txBody>
      </p:sp>
    </p:spTree>
    <p:extLst>
      <p:ext uri="{BB962C8B-B14F-4D97-AF65-F5344CB8AC3E}">
        <p14:creationId xmlns:p14="http://schemas.microsoft.com/office/powerpoint/2010/main" val="37808470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9ABA44-7BF4-474E-B9CE-8DA4F71A92F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A94D1E-E5D5-4B44-A5EB-64B90CCD9DF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7893C0-4C17-744F-AAD9-4CD73A54866A}"/>
              </a:ext>
            </a:extLst>
          </p:cNvPr>
          <p:cNvSpPr>
            <a:spLocks noGrp="1"/>
          </p:cNvSpPr>
          <p:nvPr>
            <p:ph type="dt" sz="half" idx="10"/>
          </p:nvPr>
        </p:nvSpPr>
        <p:spPr/>
        <p:txBody>
          <a:bodyPr/>
          <a:lstStyle/>
          <a:p>
            <a:fld id="{5DCC759C-152B-484C-B191-51DA607AAE67}" type="datetimeFigureOut">
              <a:rPr lang="en-US" smtClean="0"/>
              <a:t>2/17/23</a:t>
            </a:fld>
            <a:endParaRPr lang="en-US"/>
          </a:p>
        </p:txBody>
      </p:sp>
      <p:sp>
        <p:nvSpPr>
          <p:cNvPr id="5" name="Footer Placeholder 4">
            <a:extLst>
              <a:ext uri="{FF2B5EF4-FFF2-40B4-BE49-F238E27FC236}">
                <a16:creationId xmlns:a16="http://schemas.microsoft.com/office/drawing/2014/main" id="{084A238A-BC11-734C-8854-100327AF62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4CF5F7-41B2-AA4D-A0B8-442CE751FA0A}"/>
              </a:ext>
            </a:extLst>
          </p:cNvPr>
          <p:cNvSpPr>
            <a:spLocks noGrp="1"/>
          </p:cNvSpPr>
          <p:nvPr>
            <p:ph type="sldNum" sz="quarter" idx="12"/>
          </p:nvPr>
        </p:nvSpPr>
        <p:spPr/>
        <p:txBody>
          <a:bodyPr/>
          <a:lstStyle/>
          <a:p>
            <a:fld id="{DB57FEF4-7A43-934E-96A3-CD647DB3F044}" type="slidenum">
              <a:rPr lang="en-US" smtClean="0"/>
              <a:t>‹#›</a:t>
            </a:fld>
            <a:endParaRPr lang="en-US"/>
          </a:p>
        </p:txBody>
      </p:sp>
    </p:spTree>
    <p:extLst>
      <p:ext uri="{BB962C8B-B14F-4D97-AF65-F5344CB8AC3E}">
        <p14:creationId xmlns:p14="http://schemas.microsoft.com/office/powerpoint/2010/main" val="13538476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Content 0">
    <p:bg>
      <p:bgPr>
        <a:solidFill>
          <a:srgbClr val="000000"/>
        </a:solidFill>
        <a:effectLst/>
      </p:bgPr>
    </p:bg>
    <p:spTree>
      <p:nvGrpSpPr>
        <p:cNvPr id="1" name=""/>
        <p:cNvGrpSpPr/>
        <p:nvPr/>
      </p:nvGrpSpPr>
      <p:grpSpPr>
        <a:xfrm>
          <a:off x="0" y="0"/>
          <a:ext cx="0" cy="0"/>
          <a:chOff x="0" y="0"/>
          <a:chExt cx="0" cy="0"/>
        </a:xfrm>
      </p:grpSpPr>
      <p:sp>
        <p:nvSpPr>
          <p:cNvPr id="29" name="Title Text"/>
          <p:cNvSpPr txBox="1">
            <a:spLocks noGrp="1"/>
          </p:cNvSpPr>
          <p:nvPr>
            <p:ph type="title"/>
          </p:nvPr>
        </p:nvSpPr>
        <p:spPr>
          <a:prstGeom prst="rect">
            <a:avLst/>
          </a:prstGeom>
        </p:spPr>
        <p:txBody>
          <a:bodyPr/>
          <a:lstStyle>
            <a:lvl1pPr>
              <a:defRPr>
                <a:solidFill>
                  <a:srgbClr val="FFFFFF"/>
                </a:solidFill>
              </a:defRPr>
            </a:lvl1pPr>
          </a:lstStyle>
          <a:p>
            <a:r>
              <a:t>Title Text</a:t>
            </a:r>
          </a:p>
        </p:txBody>
      </p:sp>
      <p:sp>
        <p:nvSpPr>
          <p:cNvPr id="30" name="Body Level One…"/>
          <p:cNvSpPr txBox="1">
            <a:spLocks noGrp="1"/>
          </p:cNvSpPr>
          <p:nvPr>
            <p:ph type="body" idx="1"/>
          </p:nvPr>
        </p:nvSpPr>
        <p:spPr>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128423399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5619D-B8CD-3845-8792-EA803B8F05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2BE0D7-E984-6048-86F3-9E2AFE50A81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6E2ABD-6E1D-9241-B961-525696BE480A}"/>
              </a:ext>
            </a:extLst>
          </p:cNvPr>
          <p:cNvSpPr>
            <a:spLocks noGrp="1"/>
          </p:cNvSpPr>
          <p:nvPr>
            <p:ph type="dt" sz="half" idx="10"/>
          </p:nvPr>
        </p:nvSpPr>
        <p:spPr/>
        <p:txBody>
          <a:bodyPr/>
          <a:lstStyle/>
          <a:p>
            <a:fld id="{5DCC759C-152B-484C-B191-51DA607AAE67}" type="datetimeFigureOut">
              <a:rPr lang="en-US" smtClean="0"/>
              <a:t>2/17/23</a:t>
            </a:fld>
            <a:endParaRPr lang="en-US"/>
          </a:p>
        </p:txBody>
      </p:sp>
      <p:sp>
        <p:nvSpPr>
          <p:cNvPr id="5" name="Footer Placeholder 4">
            <a:extLst>
              <a:ext uri="{FF2B5EF4-FFF2-40B4-BE49-F238E27FC236}">
                <a16:creationId xmlns:a16="http://schemas.microsoft.com/office/drawing/2014/main" id="{BFC13DD4-B31C-724E-86AB-ED09B66B7B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753B5E-9FA8-DF4F-95F9-5B3151F6B2A3}"/>
              </a:ext>
            </a:extLst>
          </p:cNvPr>
          <p:cNvSpPr>
            <a:spLocks noGrp="1"/>
          </p:cNvSpPr>
          <p:nvPr>
            <p:ph type="sldNum" sz="quarter" idx="12"/>
          </p:nvPr>
        </p:nvSpPr>
        <p:spPr/>
        <p:txBody>
          <a:bodyPr/>
          <a:lstStyle/>
          <a:p>
            <a:fld id="{DB57FEF4-7A43-934E-96A3-CD647DB3F044}" type="slidenum">
              <a:rPr lang="en-US" smtClean="0"/>
              <a:t>‹#›</a:t>
            </a:fld>
            <a:endParaRPr lang="en-US"/>
          </a:p>
        </p:txBody>
      </p:sp>
    </p:spTree>
    <p:extLst>
      <p:ext uri="{BB962C8B-B14F-4D97-AF65-F5344CB8AC3E}">
        <p14:creationId xmlns:p14="http://schemas.microsoft.com/office/powerpoint/2010/main" val="3610817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AB68D-8D65-3040-90B0-93F71D78F7A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269FC79-2BFA-7C40-9308-E426FD31B4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96B19E-35A5-D545-828D-631B131F8D0F}"/>
              </a:ext>
            </a:extLst>
          </p:cNvPr>
          <p:cNvSpPr>
            <a:spLocks noGrp="1"/>
          </p:cNvSpPr>
          <p:nvPr>
            <p:ph type="dt" sz="half" idx="10"/>
          </p:nvPr>
        </p:nvSpPr>
        <p:spPr/>
        <p:txBody>
          <a:bodyPr/>
          <a:lstStyle/>
          <a:p>
            <a:fld id="{5DCC759C-152B-484C-B191-51DA607AAE67}" type="datetimeFigureOut">
              <a:rPr lang="en-US" smtClean="0"/>
              <a:t>2/17/23</a:t>
            </a:fld>
            <a:endParaRPr lang="en-US"/>
          </a:p>
        </p:txBody>
      </p:sp>
      <p:sp>
        <p:nvSpPr>
          <p:cNvPr id="5" name="Footer Placeholder 4">
            <a:extLst>
              <a:ext uri="{FF2B5EF4-FFF2-40B4-BE49-F238E27FC236}">
                <a16:creationId xmlns:a16="http://schemas.microsoft.com/office/drawing/2014/main" id="{883914A9-08EC-4C46-A6F6-DC171D2357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B554E1-E871-E347-AEC7-E6AEF16DC14A}"/>
              </a:ext>
            </a:extLst>
          </p:cNvPr>
          <p:cNvSpPr>
            <a:spLocks noGrp="1"/>
          </p:cNvSpPr>
          <p:nvPr>
            <p:ph type="sldNum" sz="quarter" idx="12"/>
          </p:nvPr>
        </p:nvSpPr>
        <p:spPr/>
        <p:txBody>
          <a:bodyPr/>
          <a:lstStyle/>
          <a:p>
            <a:fld id="{DB57FEF4-7A43-934E-96A3-CD647DB3F044}" type="slidenum">
              <a:rPr lang="en-US" smtClean="0"/>
              <a:t>‹#›</a:t>
            </a:fld>
            <a:endParaRPr lang="en-US"/>
          </a:p>
        </p:txBody>
      </p:sp>
    </p:spTree>
    <p:extLst>
      <p:ext uri="{BB962C8B-B14F-4D97-AF65-F5344CB8AC3E}">
        <p14:creationId xmlns:p14="http://schemas.microsoft.com/office/powerpoint/2010/main" val="1751502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A89F6-02A0-FC44-A472-C3A75F69D8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9C4E58-22A5-2A4F-911C-7C0C943881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486B7F2-8E29-F247-95D7-C389BE17D24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EEAE90-0D1C-D54E-9D93-DAC7DB5C3D1A}"/>
              </a:ext>
            </a:extLst>
          </p:cNvPr>
          <p:cNvSpPr>
            <a:spLocks noGrp="1"/>
          </p:cNvSpPr>
          <p:nvPr>
            <p:ph type="dt" sz="half" idx="10"/>
          </p:nvPr>
        </p:nvSpPr>
        <p:spPr/>
        <p:txBody>
          <a:bodyPr/>
          <a:lstStyle/>
          <a:p>
            <a:fld id="{5DCC759C-152B-484C-B191-51DA607AAE67}" type="datetimeFigureOut">
              <a:rPr lang="en-US" smtClean="0"/>
              <a:t>2/17/23</a:t>
            </a:fld>
            <a:endParaRPr lang="en-US"/>
          </a:p>
        </p:txBody>
      </p:sp>
      <p:sp>
        <p:nvSpPr>
          <p:cNvPr id="6" name="Footer Placeholder 5">
            <a:extLst>
              <a:ext uri="{FF2B5EF4-FFF2-40B4-BE49-F238E27FC236}">
                <a16:creationId xmlns:a16="http://schemas.microsoft.com/office/drawing/2014/main" id="{7263FC01-CAED-BA4C-91E3-91D880CD07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7DDA85-7658-654D-80D2-9ECC8ABAF526}"/>
              </a:ext>
            </a:extLst>
          </p:cNvPr>
          <p:cNvSpPr>
            <a:spLocks noGrp="1"/>
          </p:cNvSpPr>
          <p:nvPr>
            <p:ph type="sldNum" sz="quarter" idx="12"/>
          </p:nvPr>
        </p:nvSpPr>
        <p:spPr/>
        <p:txBody>
          <a:bodyPr/>
          <a:lstStyle/>
          <a:p>
            <a:fld id="{DB57FEF4-7A43-934E-96A3-CD647DB3F044}" type="slidenum">
              <a:rPr lang="en-US" smtClean="0"/>
              <a:t>‹#›</a:t>
            </a:fld>
            <a:endParaRPr lang="en-US"/>
          </a:p>
        </p:txBody>
      </p:sp>
    </p:spTree>
    <p:extLst>
      <p:ext uri="{BB962C8B-B14F-4D97-AF65-F5344CB8AC3E}">
        <p14:creationId xmlns:p14="http://schemas.microsoft.com/office/powerpoint/2010/main" val="34795697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8DE5F-9741-994A-B017-CF5C3A1AF08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B7CD988-2B09-0549-98E6-0BF49AE423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82D0E9-789D-F94A-833C-A376477336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BF21E9-931D-2C45-8330-2452AFE23E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62A412-C3BB-1A43-9F66-87141C2A53E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A01CA3-0D0D-7A48-9B0B-ED1E8AB55B70}"/>
              </a:ext>
            </a:extLst>
          </p:cNvPr>
          <p:cNvSpPr>
            <a:spLocks noGrp="1"/>
          </p:cNvSpPr>
          <p:nvPr>
            <p:ph type="dt" sz="half" idx="10"/>
          </p:nvPr>
        </p:nvSpPr>
        <p:spPr/>
        <p:txBody>
          <a:bodyPr/>
          <a:lstStyle/>
          <a:p>
            <a:fld id="{5DCC759C-152B-484C-B191-51DA607AAE67}" type="datetimeFigureOut">
              <a:rPr lang="en-US" smtClean="0"/>
              <a:t>2/17/23</a:t>
            </a:fld>
            <a:endParaRPr lang="en-US"/>
          </a:p>
        </p:txBody>
      </p:sp>
      <p:sp>
        <p:nvSpPr>
          <p:cNvPr id="8" name="Footer Placeholder 7">
            <a:extLst>
              <a:ext uri="{FF2B5EF4-FFF2-40B4-BE49-F238E27FC236}">
                <a16:creationId xmlns:a16="http://schemas.microsoft.com/office/drawing/2014/main" id="{247465D8-E85F-354A-8CCC-0BB60D19A14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62F503-A7F2-9C46-B91B-B8F6ADB2D8D8}"/>
              </a:ext>
            </a:extLst>
          </p:cNvPr>
          <p:cNvSpPr>
            <a:spLocks noGrp="1"/>
          </p:cNvSpPr>
          <p:nvPr>
            <p:ph type="sldNum" sz="quarter" idx="12"/>
          </p:nvPr>
        </p:nvSpPr>
        <p:spPr/>
        <p:txBody>
          <a:bodyPr/>
          <a:lstStyle/>
          <a:p>
            <a:fld id="{DB57FEF4-7A43-934E-96A3-CD647DB3F044}" type="slidenum">
              <a:rPr lang="en-US" smtClean="0"/>
              <a:t>‹#›</a:t>
            </a:fld>
            <a:endParaRPr lang="en-US"/>
          </a:p>
        </p:txBody>
      </p:sp>
    </p:spTree>
    <p:extLst>
      <p:ext uri="{BB962C8B-B14F-4D97-AF65-F5344CB8AC3E}">
        <p14:creationId xmlns:p14="http://schemas.microsoft.com/office/powerpoint/2010/main" val="30508240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DC725-728D-424D-BB90-5EF29291BD9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0C45C6E-6D53-B348-A0E8-CEC8324EB189}"/>
              </a:ext>
            </a:extLst>
          </p:cNvPr>
          <p:cNvSpPr>
            <a:spLocks noGrp="1"/>
          </p:cNvSpPr>
          <p:nvPr>
            <p:ph type="dt" sz="half" idx="10"/>
          </p:nvPr>
        </p:nvSpPr>
        <p:spPr/>
        <p:txBody>
          <a:bodyPr/>
          <a:lstStyle/>
          <a:p>
            <a:fld id="{5DCC759C-152B-484C-B191-51DA607AAE67}" type="datetimeFigureOut">
              <a:rPr lang="en-US" smtClean="0"/>
              <a:t>2/17/23</a:t>
            </a:fld>
            <a:endParaRPr lang="en-US"/>
          </a:p>
        </p:txBody>
      </p:sp>
      <p:sp>
        <p:nvSpPr>
          <p:cNvPr id="4" name="Footer Placeholder 3">
            <a:extLst>
              <a:ext uri="{FF2B5EF4-FFF2-40B4-BE49-F238E27FC236}">
                <a16:creationId xmlns:a16="http://schemas.microsoft.com/office/drawing/2014/main" id="{98ABD1DE-2F50-C448-97C5-2840BA681F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32BF96C-C7E6-1E4C-9503-FEC4541B2049}"/>
              </a:ext>
            </a:extLst>
          </p:cNvPr>
          <p:cNvSpPr>
            <a:spLocks noGrp="1"/>
          </p:cNvSpPr>
          <p:nvPr>
            <p:ph type="sldNum" sz="quarter" idx="12"/>
          </p:nvPr>
        </p:nvSpPr>
        <p:spPr/>
        <p:txBody>
          <a:bodyPr/>
          <a:lstStyle/>
          <a:p>
            <a:fld id="{DB57FEF4-7A43-934E-96A3-CD647DB3F044}" type="slidenum">
              <a:rPr lang="en-US" smtClean="0"/>
              <a:t>‹#›</a:t>
            </a:fld>
            <a:endParaRPr lang="en-US"/>
          </a:p>
        </p:txBody>
      </p:sp>
    </p:spTree>
    <p:extLst>
      <p:ext uri="{BB962C8B-B14F-4D97-AF65-F5344CB8AC3E}">
        <p14:creationId xmlns:p14="http://schemas.microsoft.com/office/powerpoint/2010/main" val="1461082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B73976-2C79-1E40-B266-A96E30F0502A}"/>
              </a:ext>
            </a:extLst>
          </p:cNvPr>
          <p:cNvSpPr>
            <a:spLocks noGrp="1"/>
          </p:cNvSpPr>
          <p:nvPr>
            <p:ph type="dt" sz="half" idx="10"/>
          </p:nvPr>
        </p:nvSpPr>
        <p:spPr/>
        <p:txBody>
          <a:bodyPr/>
          <a:lstStyle/>
          <a:p>
            <a:fld id="{5DCC759C-152B-484C-B191-51DA607AAE67}" type="datetimeFigureOut">
              <a:rPr lang="en-US" smtClean="0"/>
              <a:t>2/17/23</a:t>
            </a:fld>
            <a:endParaRPr lang="en-US"/>
          </a:p>
        </p:txBody>
      </p:sp>
      <p:sp>
        <p:nvSpPr>
          <p:cNvPr id="3" name="Footer Placeholder 2">
            <a:extLst>
              <a:ext uri="{FF2B5EF4-FFF2-40B4-BE49-F238E27FC236}">
                <a16:creationId xmlns:a16="http://schemas.microsoft.com/office/drawing/2014/main" id="{ABD2BEAF-F3AA-BD46-8FF6-FF902E6FA04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C6BC498-78E6-E249-8C38-968D13BEF148}"/>
              </a:ext>
            </a:extLst>
          </p:cNvPr>
          <p:cNvSpPr>
            <a:spLocks noGrp="1"/>
          </p:cNvSpPr>
          <p:nvPr>
            <p:ph type="sldNum" sz="quarter" idx="12"/>
          </p:nvPr>
        </p:nvSpPr>
        <p:spPr/>
        <p:txBody>
          <a:bodyPr/>
          <a:lstStyle/>
          <a:p>
            <a:fld id="{DB57FEF4-7A43-934E-96A3-CD647DB3F044}" type="slidenum">
              <a:rPr lang="en-US" smtClean="0"/>
              <a:t>‹#›</a:t>
            </a:fld>
            <a:endParaRPr lang="en-US"/>
          </a:p>
        </p:txBody>
      </p:sp>
    </p:spTree>
    <p:extLst>
      <p:ext uri="{BB962C8B-B14F-4D97-AF65-F5344CB8AC3E}">
        <p14:creationId xmlns:p14="http://schemas.microsoft.com/office/powerpoint/2010/main" val="1216323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14BD1-4F64-4C41-A598-7D51FA1D58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B33A7B1-6E3A-5840-82AB-C6710555E7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AB4A143-57ED-4A4E-8789-A496601BAD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DCD78E-C95E-6E44-8AC9-075B0618A1BE}"/>
              </a:ext>
            </a:extLst>
          </p:cNvPr>
          <p:cNvSpPr>
            <a:spLocks noGrp="1"/>
          </p:cNvSpPr>
          <p:nvPr>
            <p:ph type="dt" sz="half" idx="10"/>
          </p:nvPr>
        </p:nvSpPr>
        <p:spPr/>
        <p:txBody>
          <a:bodyPr/>
          <a:lstStyle/>
          <a:p>
            <a:fld id="{5DCC759C-152B-484C-B191-51DA607AAE67}" type="datetimeFigureOut">
              <a:rPr lang="en-US" smtClean="0"/>
              <a:t>2/17/23</a:t>
            </a:fld>
            <a:endParaRPr lang="en-US"/>
          </a:p>
        </p:txBody>
      </p:sp>
      <p:sp>
        <p:nvSpPr>
          <p:cNvPr id="6" name="Footer Placeholder 5">
            <a:extLst>
              <a:ext uri="{FF2B5EF4-FFF2-40B4-BE49-F238E27FC236}">
                <a16:creationId xmlns:a16="http://schemas.microsoft.com/office/drawing/2014/main" id="{9433C19F-987E-DC44-B67D-FE7D4D2A8D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398B17-8AAA-5F47-A2BD-B6AF1D1178AF}"/>
              </a:ext>
            </a:extLst>
          </p:cNvPr>
          <p:cNvSpPr>
            <a:spLocks noGrp="1"/>
          </p:cNvSpPr>
          <p:nvPr>
            <p:ph type="sldNum" sz="quarter" idx="12"/>
          </p:nvPr>
        </p:nvSpPr>
        <p:spPr/>
        <p:txBody>
          <a:bodyPr/>
          <a:lstStyle/>
          <a:p>
            <a:fld id="{DB57FEF4-7A43-934E-96A3-CD647DB3F044}" type="slidenum">
              <a:rPr lang="en-US" smtClean="0"/>
              <a:t>‹#›</a:t>
            </a:fld>
            <a:endParaRPr lang="en-US"/>
          </a:p>
        </p:txBody>
      </p:sp>
    </p:spTree>
    <p:extLst>
      <p:ext uri="{BB962C8B-B14F-4D97-AF65-F5344CB8AC3E}">
        <p14:creationId xmlns:p14="http://schemas.microsoft.com/office/powerpoint/2010/main" val="33612987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D8B9F-7EB8-3348-9976-F35CA9C5EE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050495F-825E-674F-8A9D-8078A20AA1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9FEEC0-2365-9347-A183-FC7E759BBE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C42765-5E11-984A-AA69-DEDB48761058}"/>
              </a:ext>
            </a:extLst>
          </p:cNvPr>
          <p:cNvSpPr>
            <a:spLocks noGrp="1"/>
          </p:cNvSpPr>
          <p:nvPr>
            <p:ph type="dt" sz="half" idx="10"/>
          </p:nvPr>
        </p:nvSpPr>
        <p:spPr/>
        <p:txBody>
          <a:bodyPr/>
          <a:lstStyle/>
          <a:p>
            <a:fld id="{5DCC759C-152B-484C-B191-51DA607AAE67}" type="datetimeFigureOut">
              <a:rPr lang="en-US" smtClean="0"/>
              <a:t>2/17/23</a:t>
            </a:fld>
            <a:endParaRPr lang="en-US"/>
          </a:p>
        </p:txBody>
      </p:sp>
      <p:sp>
        <p:nvSpPr>
          <p:cNvPr id="6" name="Footer Placeholder 5">
            <a:extLst>
              <a:ext uri="{FF2B5EF4-FFF2-40B4-BE49-F238E27FC236}">
                <a16:creationId xmlns:a16="http://schemas.microsoft.com/office/drawing/2014/main" id="{ED419651-C8BB-6D48-B40C-2C44470AA9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2B2C89-33B1-EF43-BFE9-A76E98EBB896}"/>
              </a:ext>
            </a:extLst>
          </p:cNvPr>
          <p:cNvSpPr>
            <a:spLocks noGrp="1"/>
          </p:cNvSpPr>
          <p:nvPr>
            <p:ph type="sldNum" sz="quarter" idx="12"/>
          </p:nvPr>
        </p:nvSpPr>
        <p:spPr/>
        <p:txBody>
          <a:bodyPr/>
          <a:lstStyle/>
          <a:p>
            <a:fld id="{DB57FEF4-7A43-934E-96A3-CD647DB3F044}" type="slidenum">
              <a:rPr lang="en-US" smtClean="0"/>
              <a:t>‹#›</a:t>
            </a:fld>
            <a:endParaRPr lang="en-US"/>
          </a:p>
        </p:txBody>
      </p:sp>
    </p:spTree>
    <p:extLst>
      <p:ext uri="{BB962C8B-B14F-4D97-AF65-F5344CB8AC3E}">
        <p14:creationId xmlns:p14="http://schemas.microsoft.com/office/powerpoint/2010/main" val="11980996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8DE3D7-E08B-7240-8A6A-8B6F2BD1DD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E7F375-8761-694C-8FB9-1E59255405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88F489-0DAB-2D4F-8AE1-F218644AD1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CC759C-152B-484C-B191-51DA607AAE67}" type="datetimeFigureOut">
              <a:rPr lang="en-US" smtClean="0"/>
              <a:t>2/17/23</a:t>
            </a:fld>
            <a:endParaRPr lang="en-US"/>
          </a:p>
        </p:txBody>
      </p:sp>
      <p:sp>
        <p:nvSpPr>
          <p:cNvPr id="5" name="Footer Placeholder 4">
            <a:extLst>
              <a:ext uri="{FF2B5EF4-FFF2-40B4-BE49-F238E27FC236}">
                <a16:creationId xmlns:a16="http://schemas.microsoft.com/office/drawing/2014/main" id="{3776E124-EE6A-ED48-9456-A8EF6F4759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FF186DD-5D45-DE45-92B3-923019E553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57FEF4-7A43-934E-96A3-CD647DB3F044}" type="slidenum">
              <a:rPr lang="en-US" smtClean="0"/>
              <a:t>‹#›</a:t>
            </a:fld>
            <a:endParaRPr lang="en-US"/>
          </a:p>
        </p:txBody>
      </p:sp>
    </p:spTree>
    <p:extLst>
      <p:ext uri="{BB962C8B-B14F-4D97-AF65-F5344CB8AC3E}">
        <p14:creationId xmlns:p14="http://schemas.microsoft.com/office/powerpoint/2010/main" val="37188955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doi.org/10.1007/s13555-018-0278-6"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ncbi.nlm.nih.gov/books/NBK563225/?report=reader#!po=1.38889"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hyperlink" Target="https://www.researchgate.net/figure/Tinea-capitis-endotrix_fig1_50851399"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Rectangle 9"/>
          <p:cNvSpPr/>
          <p:nvPr/>
        </p:nvSpPr>
        <p:spPr>
          <a:xfrm>
            <a:off x="0" y="0"/>
            <a:ext cx="12192000" cy="6858000"/>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131" name="Rectangle 11"/>
          <p:cNvSpPr/>
          <p:nvPr/>
        </p:nvSpPr>
        <p:spPr>
          <a:xfrm rot="5400000" flipH="1">
            <a:off x="-1417539" y="1417538"/>
            <a:ext cx="6875819" cy="4040745"/>
          </a:xfrm>
          <a:prstGeom prst="rect">
            <a:avLst/>
          </a:prstGeom>
          <a:gradFill>
            <a:gsLst>
              <a:gs pos="0">
                <a:srgbClr val="000000"/>
              </a:gs>
              <a:gs pos="100000">
                <a:srgbClr val="2F5597"/>
              </a:gs>
            </a:gsLst>
            <a:lin ang="18600000"/>
          </a:gradFill>
          <a:ln w="12700">
            <a:miter lim="400000"/>
          </a:ln>
        </p:spPr>
        <p:txBody>
          <a:bodyPr lIns="45719" rIns="45719" anchor="ctr"/>
          <a:lstStyle/>
          <a:p>
            <a:pPr algn="ctr">
              <a:defRPr>
                <a:solidFill>
                  <a:srgbClr val="FFFFFF"/>
                </a:solidFill>
              </a:defRPr>
            </a:pPr>
            <a:endParaRPr/>
          </a:p>
        </p:txBody>
      </p:sp>
      <p:sp>
        <p:nvSpPr>
          <p:cNvPr id="132" name="Rectangle 13"/>
          <p:cNvSpPr/>
          <p:nvPr/>
        </p:nvSpPr>
        <p:spPr>
          <a:xfrm rot="16200000">
            <a:off x="-158496" y="2660472"/>
            <a:ext cx="4355595" cy="4038605"/>
          </a:xfrm>
          <a:prstGeom prst="rect">
            <a:avLst/>
          </a:prstGeom>
          <a:gradFill>
            <a:gsLst>
              <a:gs pos="0">
                <a:schemeClr val="accent1">
                  <a:alpha val="50000"/>
                </a:schemeClr>
              </a:gs>
              <a:gs pos="100000">
                <a:srgbClr val="203864">
                  <a:alpha val="0"/>
                </a:srgbClr>
              </a:gs>
            </a:gsLst>
            <a:lin ang="11400000"/>
          </a:gradFill>
          <a:ln w="12700">
            <a:miter lim="400000"/>
          </a:ln>
        </p:spPr>
        <p:txBody>
          <a:bodyPr lIns="45719" rIns="45719" anchor="ctr"/>
          <a:lstStyle/>
          <a:p>
            <a:pPr algn="ctr">
              <a:defRPr>
                <a:solidFill>
                  <a:srgbClr val="FFFFFF"/>
                </a:solidFill>
              </a:defRPr>
            </a:pPr>
            <a:endParaRPr/>
          </a:p>
        </p:txBody>
      </p:sp>
      <p:sp>
        <p:nvSpPr>
          <p:cNvPr id="133" name="Rectangle 15"/>
          <p:cNvSpPr/>
          <p:nvPr/>
        </p:nvSpPr>
        <p:spPr>
          <a:xfrm rot="16200000" flipH="1">
            <a:off x="-1180883" y="1638085"/>
            <a:ext cx="6857574" cy="3581402"/>
          </a:xfrm>
          <a:prstGeom prst="rect">
            <a:avLst/>
          </a:prstGeom>
          <a:gradFill>
            <a:gsLst>
              <a:gs pos="0">
                <a:srgbClr val="000000">
                  <a:alpha val="58999"/>
                </a:srgbClr>
              </a:gs>
              <a:gs pos="69000">
                <a:schemeClr val="accent1">
                  <a:alpha val="0"/>
                </a:schemeClr>
              </a:gs>
            </a:gsLst>
            <a:lin ang="13200000"/>
          </a:gradFill>
          <a:ln w="12700">
            <a:miter lim="400000"/>
          </a:ln>
        </p:spPr>
        <p:txBody>
          <a:bodyPr lIns="45719" rIns="45719" anchor="ctr"/>
          <a:lstStyle/>
          <a:p>
            <a:pPr algn="ctr">
              <a:defRPr>
                <a:solidFill>
                  <a:srgbClr val="FFFFFF"/>
                </a:solidFill>
              </a:defRPr>
            </a:pPr>
            <a:endParaRPr/>
          </a:p>
        </p:txBody>
      </p:sp>
      <p:sp>
        <p:nvSpPr>
          <p:cNvPr id="134" name="Freeform: Shape 17"/>
          <p:cNvSpPr/>
          <p:nvPr/>
        </p:nvSpPr>
        <p:spPr>
          <a:xfrm rot="6097846">
            <a:off x="-384850" y="1189807"/>
            <a:ext cx="4808303" cy="4088667"/>
          </a:xfrm>
          <a:custGeom>
            <a:avLst/>
            <a:gdLst/>
            <a:ahLst/>
            <a:cxnLst>
              <a:cxn ang="0">
                <a:pos x="wd2" y="hd2"/>
              </a:cxn>
              <a:cxn ang="5400000">
                <a:pos x="wd2" y="hd2"/>
              </a:cxn>
              <a:cxn ang="10800000">
                <a:pos x="wd2" y="hd2"/>
              </a:cxn>
              <a:cxn ang="16200000">
                <a:pos x="wd2" y="hd2"/>
              </a:cxn>
            </a:cxnLst>
            <a:rect l="0" t="0" r="r" b="b"/>
            <a:pathLst>
              <a:path w="21600" h="21600" extrusionOk="0">
                <a:moveTo>
                  <a:pt x="219" y="15261"/>
                </a:moveTo>
                <a:cubicBezTo>
                  <a:pt x="76" y="14434"/>
                  <a:pt x="0" y="13578"/>
                  <a:pt x="0" y="12701"/>
                </a:cubicBezTo>
                <a:cubicBezTo>
                  <a:pt x="0" y="5686"/>
                  <a:pt x="4835" y="0"/>
                  <a:pt x="10800" y="0"/>
                </a:cubicBezTo>
                <a:cubicBezTo>
                  <a:pt x="16765" y="0"/>
                  <a:pt x="21600" y="5686"/>
                  <a:pt x="21600" y="12701"/>
                </a:cubicBezTo>
                <a:cubicBezTo>
                  <a:pt x="21600" y="14016"/>
                  <a:pt x="21430" y="15285"/>
                  <a:pt x="21114" y="16478"/>
                </a:cubicBezTo>
                <a:lnTo>
                  <a:pt x="20858" y="17302"/>
                </a:lnTo>
                <a:lnTo>
                  <a:pt x="3100" y="21600"/>
                </a:lnTo>
                <a:lnTo>
                  <a:pt x="2466" y="20780"/>
                </a:lnTo>
                <a:cubicBezTo>
                  <a:pt x="1366" y="19212"/>
                  <a:pt x="579" y="17328"/>
                  <a:pt x="219" y="15261"/>
                </a:cubicBezTo>
                <a:close/>
              </a:path>
            </a:pathLst>
          </a:custGeom>
          <a:gradFill>
            <a:gsLst>
              <a:gs pos="39000">
                <a:srgbClr val="8FAADC">
                  <a:alpha val="0"/>
                </a:srgbClr>
              </a:gs>
              <a:gs pos="100000">
                <a:srgbClr val="2F5597">
                  <a:alpha val="26000"/>
                </a:srgbClr>
              </a:gs>
            </a:gsLst>
            <a:lin ang="18600000"/>
          </a:gradFill>
          <a:ln w="12700">
            <a:miter lim="400000"/>
          </a:ln>
        </p:spPr>
        <p:txBody>
          <a:bodyPr lIns="45719" rIns="45719" anchor="ctr"/>
          <a:lstStyle/>
          <a:p>
            <a:pPr algn="ctr">
              <a:defRPr>
                <a:solidFill>
                  <a:srgbClr val="FFFFFF"/>
                </a:solidFill>
              </a:defRPr>
            </a:pPr>
            <a:endParaRPr/>
          </a:p>
        </p:txBody>
      </p:sp>
      <p:sp>
        <p:nvSpPr>
          <p:cNvPr id="135" name="Title 1"/>
          <p:cNvSpPr txBox="1">
            <a:spLocks noGrp="1"/>
          </p:cNvSpPr>
          <p:nvPr>
            <p:ph type="title"/>
          </p:nvPr>
        </p:nvSpPr>
        <p:spPr>
          <a:xfrm>
            <a:off x="330020" y="2484158"/>
            <a:ext cx="3378563" cy="3071907"/>
          </a:xfrm>
          <a:prstGeom prst="rect">
            <a:avLst/>
          </a:prstGeom>
        </p:spPr>
        <p:txBody>
          <a:bodyPr anchor="t"/>
          <a:lstStyle/>
          <a:p>
            <a:pPr algn="ctr">
              <a:defRPr sz="3100">
                <a:solidFill>
                  <a:srgbClr val="FFFFFF"/>
                </a:solidFill>
                <a:latin typeface="Baskerville"/>
                <a:ea typeface="Baskerville"/>
                <a:cs typeface="Baskerville"/>
                <a:sym typeface="Baskerville"/>
              </a:defRPr>
            </a:pPr>
            <a:br>
              <a:rPr dirty="0">
                <a:latin typeface="+mj-lt"/>
              </a:rPr>
            </a:br>
            <a:br>
              <a:rPr dirty="0">
                <a:latin typeface="+mj-lt"/>
              </a:rPr>
            </a:br>
            <a:r>
              <a:rPr b="1" dirty="0">
                <a:latin typeface="Calibri" panose="020F0502020204030204" pitchFamily="34" charset="0"/>
                <a:cs typeface="Calibri" panose="020F0502020204030204" pitchFamily="34" charset="0"/>
              </a:rPr>
              <a:t>We will get started shortly.</a:t>
            </a:r>
          </a:p>
        </p:txBody>
      </p:sp>
      <p:pic>
        <p:nvPicPr>
          <p:cNvPr id="136" name="Picture 4" descr="Picture 4"/>
          <p:cNvPicPr>
            <a:picLocks noChangeAspect="1"/>
          </p:cNvPicPr>
          <p:nvPr/>
        </p:nvPicPr>
        <p:blipFill>
          <a:blip r:embed="rId2"/>
          <a:stretch>
            <a:fillRect/>
          </a:stretch>
        </p:blipFill>
        <p:spPr>
          <a:xfrm>
            <a:off x="5168319" y="467208"/>
            <a:ext cx="5893966" cy="5923585"/>
          </a:xfrm>
          <a:prstGeom prst="rect">
            <a:avLst/>
          </a:prstGeom>
          <a:ln w="12700">
            <a:miter lim="400000"/>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38AC0-F382-3540-B773-B89A4B1F2EF6}"/>
              </a:ext>
            </a:extLst>
          </p:cNvPr>
          <p:cNvSpPr>
            <a:spLocks noGrp="1"/>
          </p:cNvSpPr>
          <p:nvPr>
            <p:ph type="title"/>
          </p:nvPr>
        </p:nvSpPr>
        <p:spPr/>
        <p:txBody>
          <a:bodyPr/>
          <a:lstStyle/>
          <a:p>
            <a:r>
              <a:rPr lang="en-US" sz="4400" dirty="0"/>
              <a:t>Alopecia totalis </a:t>
            </a:r>
            <a:endParaRPr lang="en-US" dirty="0">
              <a:latin typeface="Calibri Light" panose="020F0302020204030204" pitchFamily="34" charset="0"/>
              <a:cs typeface="Calibri Light" panose="020F0302020204030204" pitchFamily="34" charset="0"/>
            </a:endParaRPr>
          </a:p>
        </p:txBody>
      </p:sp>
      <p:sp>
        <p:nvSpPr>
          <p:cNvPr id="3" name="Content Placeholder 2">
            <a:extLst>
              <a:ext uri="{FF2B5EF4-FFF2-40B4-BE49-F238E27FC236}">
                <a16:creationId xmlns:a16="http://schemas.microsoft.com/office/drawing/2014/main" id="{9AA7D326-9304-2A42-BA64-C61E6033C8AB}"/>
              </a:ext>
            </a:extLst>
          </p:cNvPr>
          <p:cNvSpPr>
            <a:spLocks noGrp="1"/>
          </p:cNvSpPr>
          <p:nvPr>
            <p:ph idx="1"/>
          </p:nvPr>
        </p:nvSpPr>
        <p:spPr>
          <a:xfrm>
            <a:off x="838200" y="1436915"/>
            <a:ext cx="5939118" cy="4789074"/>
          </a:xfrm>
        </p:spPr>
        <p:txBody>
          <a:bodyPr>
            <a:normAutofit fontScale="85000" lnSpcReduction="20000"/>
          </a:bodyPr>
          <a:lstStyle/>
          <a:p>
            <a:pPr marL="0" indent="0">
              <a:buNone/>
            </a:pPr>
            <a:endParaRPr lang="en-US" dirty="0"/>
          </a:p>
          <a:p>
            <a:pPr marL="0" indent="0">
              <a:buNone/>
            </a:pPr>
            <a:r>
              <a:rPr lang="en-US" sz="3300" dirty="0">
                <a:latin typeface="Calibri Light" panose="020F0302020204030204" pitchFamily="34" charset="0"/>
                <a:cs typeface="Calibri Light" panose="020F0302020204030204" pitchFamily="34" charset="0"/>
              </a:rPr>
              <a:t>Alopecia totalis is a skin condition that causes hair loss. It is not the same as localized alopecia areata. </a:t>
            </a:r>
          </a:p>
          <a:p>
            <a:pPr marL="0" indent="0">
              <a:buNone/>
            </a:pPr>
            <a:r>
              <a:rPr lang="en-US" sz="3300" dirty="0">
                <a:latin typeface="Calibri Light" panose="020F0302020204030204" pitchFamily="34" charset="0"/>
                <a:cs typeface="Calibri Light" panose="020F0302020204030204" pitchFamily="34" charset="0"/>
              </a:rPr>
              <a:t>Alopecia totalis is the complete loss of all hair on the head. This type can begin as alopecia areata and may start off with small patches of hair loss. These patches spread over time until the entire head is bald. </a:t>
            </a:r>
          </a:p>
          <a:p>
            <a:pPr marL="0" indent="0">
              <a:buNone/>
            </a:pPr>
            <a:r>
              <a:rPr lang="en-US" sz="3300" dirty="0">
                <a:latin typeface="Calibri Light" panose="020F0302020204030204" pitchFamily="34" charset="0"/>
                <a:cs typeface="Calibri Light" panose="020F0302020204030204" pitchFamily="34" charset="0"/>
              </a:rPr>
              <a:t>Hair loss can begin suddenly and occur rapidly. If you have alopecia totalis, you may also have brittle, pitted nails. </a:t>
            </a:r>
          </a:p>
        </p:txBody>
      </p:sp>
      <p:pic>
        <p:nvPicPr>
          <p:cNvPr id="5" name="Google Shape;215;p16">
            <a:extLst>
              <a:ext uri="{FF2B5EF4-FFF2-40B4-BE49-F238E27FC236}">
                <a16:creationId xmlns:a16="http://schemas.microsoft.com/office/drawing/2014/main" id="{D954A969-7551-2342-A4EA-9C186357097A}"/>
              </a:ext>
            </a:extLst>
          </p:cNvPr>
          <p:cNvPicPr preferRelativeResize="0"/>
          <p:nvPr/>
        </p:nvPicPr>
        <p:blipFill rotWithShape="1">
          <a:blip r:embed="rId2">
            <a:alphaModFix/>
          </a:blip>
          <a:srcRect/>
          <a:stretch/>
        </p:blipFill>
        <p:spPr>
          <a:xfrm>
            <a:off x="-3048" y="6420432"/>
            <a:ext cx="12192000" cy="468923"/>
          </a:xfrm>
          <a:prstGeom prst="rect">
            <a:avLst/>
          </a:prstGeom>
          <a:noFill/>
          <a:ln>
            <a:noFill/>
          </a:ln>
        </p:spPr>
      </p:pic>
      <p:sp>
        <p:nvSpPr>
          <p:cNvPr id="6" name="Rectangle 5">
            <a:extLst>
              <a:ext uri="{FF2B5EF4-FFF2-40B4-BE49-F238E27FC236}">
                <a16:creationId xmlns:a16="http://schemas.microsoft.com/office/drawing/2014/main" id="{B9BB81D5-2D00-674A-8C43-8523B3A47DBB}"/>
              </a:ext>
            </a:extLst>
          </p:cNvPr>
          <p:cNvSpPr/>
          <p:nvPr/>
        </p:nvSpPr>
        <p:spPr>
          <a:xfrm>
            <a:off x="1584247" y="6420432"/>
            <a:ext cx="9017409" cy="738664"/>
          </a:xfrm>
          <a:prstGeom prst="rect">
            <a:avLst/>
          </a:prstGeom>
        </p:spPr>
        <p:txBody>
          <a:bodyPr wrap="square">
            <a:spAutoFit/>
          </a:bodyPr>
          <a:lstStyle/>
          <a:p>
            <a:pPr algn="ctr"/>
            <a:r>
              <a:rPr lang="en-US" dirty="0">
                <a:solidFill>
                  <a:schemeClr val="accent4">
                    <a:lumMod val="40000"/>
                    <a:lumOff val="60000"/>
                  </a:schemeClr>
                </a:solidFill>
                <a:latin typeface="Times New Roman" panose="02020603050405020304" pitchFamily="18" charset="0"/>
                <a:cs typeface="Times New Roman" panose="02020603050405020304" pitchFamily="18" charset="0"/>
              </a:rPr>
              <a:t>International Science Nutrition Society- CURARE CAUSAM- 2023  </a:t>
            </a:r>
          </a:p>
          <a:p>
            <a:pPr lvl="0" algn="ctr"/>
            <a:endParaRPr lang="en-US" sz="2400" dirty="0">
              <a:latin typeface="Times New Roman" panose="02020603050405020304" pitchFamily="18" charset="0"/>
              <a:cs typeface="Times New Roman" panose="02020603050405020304" pitchFamily="18" charset="0"/>
            </a:endParaRPr>
          </a:p>
        </p:txBody>
      </p:sp>
      <p:pic>
        <p:nvPicPr>
          <p:cNvPr id="8194" name="Picture 2" descr="A-Patchy scalp alopecia areata at the age of 2. B-Alopecia totalis on... |  Download Scientific Diagram">
            <a:extLst>
              <a:ext uri="{FF2B5EF4-FFF2-40B4-BE49-F238E27FC236}">
                <a16:creationId xmlns:a16="http://schemas.microsoft.com/office/drawing/2014/main" id="{35907C37-39F0-10F0-D44C-642F2BFA86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7318" y="2321257"/>
            <a:ext cx="5121842" cy="2667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06720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84" name="Rectangle 5183">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TextBox 7">
            <a:extLst>
              <a:ext uri="{FF2B5EF4-FFF2-40B4-BE49-F238E27FC236}">
                <a16:creationId xmlns:a16="http://schemas.microsoft.com/office/drawing/2014/main" id="{D26490C2-431F-F14D-B264-C4C9CFAC0BEF}"/>
              </a:ext>
            </a:extLst>
          </p:cNvPr>
          <p:cNvSpPr txBox="1"/>
          <p:nvPr/>
        </p:nvSpPr>
        <p:spPr>
          <a:xfrm>
            <a:off x="838200" y="365125"/>
            <a:ext cx="5393361"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kumimoji="0" lang="en-US" sz="4400" b="0" i="0" u="none" strike="noStrike" cap="none" spc="0" normalizeH="0" baseline="0" noProof="0">
                <a:ln>
                  <a:noFill/>
                </a:ln>
                <a:effectLst/>
                <a:uLnTx/>
                <a:uFillTx/>
                <a:latin typeface="+mj-lt"/>
                <a:ea typeface="+mj-ea"/>
                <a:cs typeface="+mj-cs"/>
              </a:rPr>
              <a:t>Alopecia universalis </a:t>
            </a:r>
            <a:endParaRPr lang="en-US" sz="4400">
              <a:latin typeface="+mj-lt"/>
              <a:ea typeface="+mj-ea"/>
              <a:cs typeface="+mj-cs"/>
            </a:endParaRPr>
          </a:p>
        </p:txBody>
      </p:sp>
      <p:sp>
        <p:nvSpPr>
          <p:cNvPr id="3" name="Content Placeholder 2">
            <a:extLst>
              <a:ext uri="{FF2B5EF4-FFF2-40B4-BE49-F238E27FC236}">
                <a16:creationId xmlns:a16="http://schemas.microsoft.com/office/drawing/2014/main" id="{0F386015-A791-5D4B-A0FE-E6D7B1ACC2EB}"/>
              </a:ext>
            </a:extLst>
          </p:cNvPr>
          <p:cNvSpPr>
            <a:spLocks noGrp="1"/>
          </p:cNvSpPr>
          <p:nvPr>
            <p:ph idx="1"/>
          </p:nvPr>
        </p:nvSpPr>
        <p:spPr>
          <a:xfrm>
            <a:off x="838200" y="1825625"/>
            <a:ext cx="5393361" cy="4351338"/>
          </a:xfrm>
        </p:spPr>
        <p:txBody>
          <a:bodyPr vert="horz" lIns="91440" tIns="45720" rIns="91440" bIns="45720" rtlCol="0">
            <a:normAutofit/>
          </a:bodyPr>
          <a:lstStyle/>
          <a:p>
            <a:pPr marL="0">
              <a:spcBef>
                <a:spcPts val="400"/>
              </a:spcBef>
            </a:pPr>
            <a:r>
              <a:rPr lang="en-US" sz="2600" dirty="0"/>
              <a:t>Alopecia universalis (AU) is a condition characterized by the complete loss of hair on the scalp and body. It is an advanced form of alopecia areata, a condition that causes round patches of hair loss.</a:t>
            </a:r>
          </a:p>
          <a:p>
            <a:pPr marL="0">
              <a:spcBef>
                <a:spcPts val="400"/>
              </a:spcBef>
            </a:pPr>
            <a:r>
              <a:rPr lang="en-US" sz="2600" dirty="0"/>
              <a:t> It is the most severe form of alopecia areata. </a:t>
            </a:r>
          </a:p>
          <a:p>
            <a:pPr marL="0">
              <a:spcBef>
                <a:spcPts val="400"/>
              </a:spcBef>
            </a:pPr>
            <a:r>
              <a:rPr lang="en-US" sz="2600" dirty="0"/>
              <a:t>Causes hair loss in a band shape around the sides and back of the head. </a:t>
            </a:r>
          </a:p>
        </p:txBody>
      </p:sp>
      <p:pic>
        <p:nvPicPr>
          <p:cNvPr id="4" name="Picture 2" descr="Alopecia Areata: Signs, Symptoms and Treatment Options">
            <a:extLst>
              <a:ext uri="{FF2B5EF4-FFF2-40B4-BE49-F238E27FC236}">
                <a16:creationId xmlns:a16="http://schemas.microsoft.com/office/drawing/2014/main" id="{45F5EE21-4896-A31D-E685-8365C41404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18" r="27635" b="-1"/>
          <a:stretch/>
        </p:blipFill>
        <p:spPr bwMode="auto">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a:noFill/>
          <a:extLst>
            <a:ext uri="{909E8E84-426E-40DD-AFC4-6F175D3DCCD1}">
              <a14:hiddenFill xmlns:a14="http://schemas.microsoft.com/office/drawing/2010/main">
                <a:solidFill>
                  <a:srgbClr val="FFFFFF"/>
                </a:solidFill>
              </a14:hiddenFill>
            </a:ext>
          </a:extLst>
        </p:spPr>
      </p:pic>
      <p:sp>
        <p:nvSpPr>
          <p:cNvPr id="5186"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188"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AutoShape 2" descr="Learn About Areata | Chegg.com">
            <a:extLst>
              <a:ext uri="{FF2B5EF4-FFF2-40B4-BE49-F238E27FC236}">
                <a16:creationId xmlns:a16="http://schemas.microsoft.com/office/drawing/2014/main" id="{12D81D99-4735-8D72-58C4-6F6BB9A3612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Google Shape;215;p16">
            <a:extLst>
              <a:ext uri="{FF2B5EF4-FFF2-40B4-BE49-F238E27FC236}">
                <a16:creationId xmlns:a16="http://schemas.microsoft.com/office/drawing/2014/main" id="{4595AFA9-D850-EC31-71BE-0B6B81929FE7}"/>
              </a:ext>
            </a:extLst>
          </p:cNvPr>
          <p:cNvPicPr preferRelativeResize="0"/>
          <p:nvPr/>
        </p:nvPicPr>
        <p:blipFill rotWithShape="1">
          <a:blip r:embed="rId3">
            <a:alphaModFix/>
          </a:blip>
          <a:srcRect/>
          <a:stretch/>
        </p:blipFill>
        <p:spPr>
          <a:xfrm>
            <a:off x="-3048" y="6420432"/>
            <a:ext cx="12192000" cy="468923"/>
          </a:xfrm>
          <a:prstGeom prst="rect">
            <a:avLst/>
          </a:prstGeom>
          <a:noFill/>
          <a:ln>
            <a:noFill/>
          </a:ln>
        </p:spPr>
      </p:pic>
      <p:sp>
        <p:nvSpPr>
          <p:cNvPr id="6" name="TextBox 5">
            <a:extLst>
              <a:ext uri="{FF2B5EF4-FFF2-40B4-BE49-F238E27FC236}">
                <a16:creationId xmlns:a16="http://schemas.microsoft.com/office/drawing/2014/main" id="{5BEE028B-81E3-88EC-34E2-74C0C5F72540}"/>
              </a:ext>
            </a:extLst>
          </p:cNvPr>
          <p:cNvSpPr txBox="1"/>
          <p:nvPr/>
        </p:nvSpPr>
        <p:spPr>
          <a:xfrm>
            <a:off x="2731493" y="6476788"/>
            <a:ext cx="6722918" cy="646331"/>
          </a:xfrm>
          <a:prstGeom prst="rect">
            <a:avLst/>
          </a:prstGeom>
          <a:noFill/>
        </p:spPr>
        <p:txBody>
          <a:bodyPr wrap="square" rtlCol="0">
            <a:spAutoFit/>
          </a:bodyPr>
          <a:lstStyle/>
          <a:p>
            <a:r>
              <a:rPr lang="en-US" dirty="0">
                <a:solidFill>
                  <a:schemeClr val="accent4">
                    <a:lumMod val="40000"/>
                    <a:lumOff val="60000"/>
                  </a:schemeClr>
                </a:solidFill>
                <a:latin typeface="Times New Roman" panose="02020603050405020304" pitchFamily="18" charset="0"/>
                <a:cs typeface="Times New Roman" panose="02020603050405020304" pitchFamily="18" charset="0"/>
              </a:rPr>
              <a:t>International Science Nutrition Society- CURARE CAUSAM- 2023  </a:t>
            </a:r>
          </a:p>
          <a:p>
            <a:endParaRPr lang="en-US" dirty="0"/>
          </a:p>
        </p:txBody>
      </p:sp>
    </p:spTree>
    <p:extLst>
      <p:ext uri="{BB962C8B-B14F-4D97-AF65-F5344CB8AC3E}">
        <p14:creationId xmlns:p14="http://schemas.microsoft.com/office/powerpoint/2010/main" val="18182439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82" name="Rectangle 7181">
            <a:extLst>
              <a:ext uri="{FF2B5EF4-FFF2-40B4-BE49-F238E27FC236}">
                <a16:creationId xmlns:a16="http://schemas.microsoft.com/office/drawing/2014/main" id="{1CD81A2A-6ED4-4EF4-A14C-912D31E148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6FF28555-3163-A559-7762-858B80AAF88C}"/>
              </a:ext>
            </a:extLst>
          </p:cNvPr>
          <p:cNvSpPr>
            <a:spLocks noGrp="1"/>
          </p:cNvSpPr>
          <p:nvPr>
            <p:ph type="title"/>
          </p:nvPr>
        </p:nvSpPr>
        <p:spPr>
          <a:xfrm>
            <a:off x="838200" y="365125"/>
            <a:ext cx="5393361" cy="1325563"/>
          </a:xfrm>
        </p:spPr>
        <p:txBody>
          <a:bodyPr>
            <a:normAutofit/>
          </a:bodyPr>
          <a:lstStyle/>
          <a:p>
            <a:r>
              <a:rPr lang="en-US"/>
              <a:t>Alopecia Areata in Children </a:t>
            </a:r>
          </a:p>
        </p:txBody>
      </p:sp>
      <p:sp>
        <p:nvSpPr>
          <p:cNvPr id="7184" name="Freeform: Shape 7183">
            <a:extLst>
              <a:ext uri="{FF2B5EF4-FFF2-40B4-BE49-F238E27FC236}">
                <a16:creationId xmlns:a16="http://schemas.microsoft.com/office/drawing/2014/main" id="{1661932C-CA15-4E17-B115-FAE7CBEE4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EBC1E0CF-B295-AC87-0833-FD426994403B}"/>
              </a:ext>
            </a:extLst>
          </p:cNvPr>
          <p:cNvSpPr>
            <a:spLocks noGrp="1"/>
          </p:cNvSpPr>
          <p:nvPr>
            <p:ph idx="1"/>
          </p:nvPr>
        </p:nvSpPr>
        <p:spPr>
          <a:xfrm>
            <a:off x="838200" y="1825625"/>
            <a:ext cx="5393361" cy="4351338"/>
          </a:xfrm>
        </p:spPr>
        <p:txBody>
          <a:bodyPr>
            <a:normAutofit/>
          </a:bodyPr>
          <a:lstStyle/>
          <a:p>
            <a:r>
              <a:rPr lang="en-US" sz="2200"/>
              <a:t>Alopecia areata occurs when the immune system mistakenly attacks the tissues that grow hair (follicles). This condition is not contagious, and children of any age can get alopecia areata. </a:t>
            </a:r>
          </a:p>
          <a:p>
            <a:r>
              <a:rPr lang="en-US" sz="2200"/>
              <a:t>Children lose between 50 and 100 strands of hair everyday. Normally, new strands start growing from the same hair follicle. </a:t>
            </a:r>
          </a:p>
          <a:p>
            <a:r>
              <a:rPr lang="en-US" sz="2200"/>
              <a:t>When children have alopecia areata, their immune system mistakenly sees hair follicles as a threat and attacks them. This causes their hair to fall out. </a:t>
            </a:r>
          </a:p>
        </p:txBody>
      </p:sp>
      <p:sp>
        <p:nvSpPr>
          <p:cNvPr id="7186" name="Oval 7185">
            <a:extLst>
              <a:ext uri="{FF2B5EF4-FFF2-40B4-BE49-F238E27FC236}">
                <a16:creationId xmlns:a16="http://schemas.microsoft.com/office/drawing/2014/main" id="{8590ADD5-9383-4D3D-9047-3DA2593CC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540822" cy="540822"/>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Frontiers | A Practical Approach to the Diagnosis and Management of Hair  Loss in Children and Adolescents">
            <a:extLst>
              <a:ext uri="{FF2B5EF4-FFF2-40B4-BE49-F238E27FC236}">
                <a16:creationId xmlns:a16="http://schemas.microsoft.com/office/drawing/2014/main" id="{EDD87788-411B-37C0-525E-7153C97A7E0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331732" y="1176557"/>
            <a:ext cx="2891954" cy="3860908"/>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a:noFill/>
          <a:extLst>
            <a:ext uri="{909E8E84-426E-40DD-AFC4-6F175D3DCCD1}">
              <a14:hiddenFill xmlns:a14="http://schemas.microsoft.com/office/drawing/2010/main">
                <a:solidFill>
                  <a:srgbClr val="FFFFFF"/>
                </a:solidFill>
              </a14:hiddenFill>
            </a:ext>
          </a:extLst>
        </p:spPr>
      </p:pic>
      <p:sp>
        <p:nvSpPr>
          <p:cNvPr id="7188" name="Freeform: Shape 7187">
            <a:extLst>
              <a:ext uri="{FF2B5EF4-FFF2-40B4-BE49-F238E27FC236}">
                <a16:creationId xmlns:a16="http://schemas.microsoft.com/office/drawing/2014/main" id="{DABE3E45-88CF-45D8-8D40-C773324D9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7190" name="Straight Connector 7189">
            <a:extLst>
              <a:ext uri="{FF2B5EF4-FFF2-40B4-BE49-F238E27FC236}">
                <a16:creationId xmlns:a16="http://schemas.microsoft.com/office/drawing/2014/main" id="{49CD1692-827B-4C8D-B4A1-134FD04CF4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7192" name="Freeform: Shape 7191">
            <a:extLst>
              <a:ext uri="{FF2B5EF4-FFF2-40B4-BE49-F238E27FC236}">
                <a16:creationId xmlns:a16="http://schemas.microsoft.com/office/drawing/2014/main" id="{B91ECDA9-56DC-4270-8F33-01C5637B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6580"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sp>
        <p:nvSpPr>
          <p:cNvPr id="7194" name="Freeform: Shape 7193">
            <a:extLst>
              <a:ext uri="{FF2B5EF4-FFF2-40B4-BE49-F238E27FC236}">
                <a16:creationId xmlns:a16="http://schemas.microsoft.com/office/drawing/2014/main" id="{75F47824-961D-465D-84F9-EAE11BC61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196" name="Freeform: Shape 7195">
            <a:extLst>
              <a:ext uri="{FF2B5EF4-FFF2-40B4-BE49-F238E27FC236}">
                <a16:creationId xmlns:a16="http://schemas.microsoft.com/office/drawing/2014/main" id="{FEC9DA3E-C1D7-472D-B7C0-F71AE41FB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4" name="Rectangle 27">
            <a:extLst>
              <a:ext uri="{FF2B5EF4-FFF2-40B4-BE49-F238E27FC236}">
                <a16:creationId xmlns:a16="http://schemas.microsoft.com/office/drawing/2014/main" id="{9A1921CD-0466-6F37-0274-F6C513B1EE90}"/>
              </a:ext>
            </a:extLst>
          </p:cNvPr>
          <p:cNvSpPr/>
          <p:nvPr/>
        </p:nvSpPr>
        <p:spPr>
          <a:xfrm rot="10800000" flipH="1">
            <a:off x="-3048" y="6470017"/>
            <a:ext cx="12192000" cy="456775"/>
          </a:xfrm>
          <a:prstGeom prst="rect">
            <a:avLst/>
          </a:prstGeom>
          <a:gradFill>
            <a:gsLst>
              <a:gs pos="0">
                <a:schemeClr val="accent1"/>
              </a:gs>
              <a:gs pos="78000">
                <a:srgbClr val="000000"/>
              </a:gs>
            </a:gsLst>
            <a:lin ang="2400000"/>
          </a:gradFill>
          <a:ln w="12700">
            <a:miter lim="400000"/>
          </a:ln>
        </p:spPr>
        <p:txBody>
          <a:bodyPr lIns="45718" tIns="45718" rIns="45718" bIns="45718" anchor="ctr"/>
          <a:lstStyle/>
          <a:p>
            <a:pPr algn="ctr">
              <a:defRPr>
                <a:solidFill>
                  <a:srgbClr val="FFFFFF"/>
                </a:solidFill>
              </a:defRPr>
            </a:pPr>
            <a:endParaRPr/>
          </a:p>
        </p:txBody>
      </p:sp>
      <p:sp>
        <p:nvSpPr>
          <p:cNvPr id="5" name="TextBox 4">
            <a:extLst>
              <a:ext uri="{FF2B5EF4-FFF2-40B4-BE49-F238E27FC236}">
                <a16:creationId xmlns:a16="http://schemas.microsoft.com/office/drawing/2014/main" id="{E437B6DD-0E04-EABC-EAA0-105F95E712E6}"/>
              </a:ext>
            </a:extLst>
          </p:cNvPr>
          <p:cNvSpPr txBox="1"/>
          <p:nvPr/>
        </p:nvSpPr>
        <p:spPr>
          <a:xfrm>
            <a:off x="2466605" y="6499499"/>
            <a:ext cx="7732052" cy="646331"/>
          </a:xfrm>
          <a:prstGeom prst="rect">
            <a:avLst/>
          </a:prstGeom>
          <a:noFill/>
        </p:spPr>
        <p:txBody>
          <a:bodyPr wrap="square" rtlCol="0">
            <a:spAutoFit/>
          </a:bodyPr>
          <a:lstStyle/>
          <a:p>
            <a:r>
              <a:rPr lang="en-US" dirty="0">
                <a:solidFill>
                  <a:schemeClr val="accent4">
                    <a:lumMod val="40000"/>
                    <a:lumOff val="60000"/>
                  </a:schemeClr>
                </a:solidFill>
                <a:latin typeface="Times New Roman" panose="02020603050405020304" pitchFamily="18" charset="0"/>
                <a:cs typeface="Times New Roman" panose="02020603050405020304" pitchFamily="18" charset="0"/>
              </a:rPr>
              <a:t>International Science Nutrition Society- CURARE CAUSAM- 2023  </a:t>
            </a:r>
          </a:p>
          <a:p>
            <a:endParaRPr lang="en-US" dirty="0"/>
          </a:p>
        </p:txBody>
      </p:sp>
    </p:spTree>
    <p:extLst>
      <p:ext uri="{BB962C8B-B14F-4D97-AF65-F5344CB8AC3E}">
        <p14:creationId xmlns:p14="http://schemas.microsoft.com/office/powerpoint/2010/main" val="25744506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C799903-48D5-4A31-A1A2-541072D977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id="{8EFFF109-FC58-4FD3-BE05-9775A1310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6E6E6"/>
            </a:solidFill>
          </a:ln>
          <a:effectLst>
            <a:outerShdw blurRad="508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1">
            <a:extLst>
              <a:ext uri="{FF2B5EF4-FFF2-40B4-BE49-F238E27FC236}">
                <a16:creationId xmlns:a16="http://schemas.microsoft.com/office/drawing/2014/main" id="{E1B96AD6-92A9-4273-A62B-96A1C3E0BA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983BF97-1C1A-9272-651E-995DBE9582F5}"/>
              </a:ext>
            </a:extLst>
          </p:cNvPr>
          <p:cNvSpPr>
            <a:spLocks noGrp="1"/>
          </p:cNvSpPr>
          <p:nvPr>
            <p:ph type="title"/>
          </p:nvPr>
        </p:nvSpPr>
        <p:spPr>
          <a:xfrm>
            <a:off x="621792" y="1161288"/>
            <a:ext cx="3602736" cy="4526280"/>
          </a:xfrm>
        </p:spPr>
        <p:txBody>
          <a:bodyPr>
            <a:normAutofit/>
          </a:bodyPr>
          <a:lstStyle/>
          <a:p>
            <a:r>
              <a:rPr lang="en-US" sz="4000"/>
              <a:t>Clinical, Cosmetic and Investigational Dermatology</a:t>
            </a:r>
          </a:p>
        </p:txBody>
      </p:sp>
      <p:sp>
        <p:nvSpPr>
          <p:cNvPr id="14" name="Rectangle 13">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10204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0C9E7B5F-23DA-ABDF-6958-3BA0EB7863A3}"/>
              </a:ext>
            </a:extLst>
          </p:cNvPr>
          <p:cNvSpPr>
            <a:spLocks noGrp="1"/>
          </p:cNvSpPr>
          <p:nvPr>
            <p:ph idx="1"/>
          </p:nvPr>
        </p:nvSpPr>
        <p:spPr>
          <a:xfrm>
            <a:off x="5434149" y="932688"/>
            <a:ext cx="5916603" cy="4992624"/>
          </a:xfrm>
        </p:spPr>
        <p:txBody>
          <a:bodyPr anchor="ctr">
            <a:normAutofit/>
          </a:bodyPr>
          <a:lstStyle/>
          <a:p>
            <a:r>
              <a:rPr lang="en-US" sz="1900"/>
              <a:t>Trichotillomania - hair pulling disorder</a:t>
            </a:r>
          </a:p>
          <a:p>
            <a:pPr lvl="1"/>
            <a:r>
              <a:rPr lang="en-US" sz="1900"/>
              <a:t>Trichotillomania, a mental disorder that involves recurrent, irresistible urges to pull out hair from your scalp, eyebrows or other areas of your body, despite trying to stop.</a:t>
            </a:r>
          </a:p>
          <a:p>
            <a:r>
              <a:rPr lang="en-US" sz="1900"/>
              <a:t>Rarer reasons for alopecia in children include pressure-induced alopecia, alopecia related to nutritional deficiency or toxic ingestion, toxicity and androgenetic alopecia. Congenital lesions should be considered for areas of localized alopecia occurring at birth. Some cases of alopecia areata were reported in neonatal period - autoimmune cause suspected</a:t>
            </a:r>
          </a:p>
          <a:p>
            <a:r>
              <a:rPr lang="en-US" sz="1900"/>
              <a:t>Androgenic alopecia - often under-recognized in children - hormone disbalance- DHT (dihydrotestosterone in particular) attacks hair follicles and causes them to fall out and stop growing.</a:t>
            </a:r>
          </a:p>
          <a:p>
            <a:endParaRPr lang="en-US" sz="1900"/>
          </a:p>
        </p:txBody>
      </p:sp>
      <p:sp>
        <p:nvSpPr>
          <p:cNvPr id="4" name="Rectangle 27">
            <a:extLst>
              <a:ext uri="{FF2B5EF4-FFF2-40B4-BE49-F238E27FC236}">
                <a16:creationId xmlns:a16="http://schemas.microsoft.com/office/drawing/2014/main" id="{10A8DA04-F7B8-9EE4-AEDB-AE78AEE8B3CB}"/>
              </a:ext>
            </a:extLst>
          </p:cNvPr>
          <p:cNvSpPr/>
          <p:nvPr/>
        </p:nvSpPr>
        <p:spPr>
          <a:xfrm rot="10800000" flipH="1">
            <a:off x="-3048" y="6470017"/>
            <a:ext cx="12192000" cy="456775"/>
          </a:xfrm>
          <a:prstGeom prst="rect">
            <a:avLst/>
          </a:prstGeom>
          <a:gradFill>
            <a:gsLst>
              <a:gs pos="0">
                <a:schemeClr val="accent1"/>
              </a:gs>
              <a:gs pos="78000">
                <a:srgbClr val="000000"/>
              </a:gs>
            </a:gsLst>
            <a:lin ang="2400000"/>
          </a:gradFill>
          <a:ln w="12700">
            <a:miter lim="400000"/>
          </a:ln>
        </p:spPr>
        <p:txBody>
          <a:bodyPr lIns="45718" tIns="45718" rIns="45718" bIns="45718" anchor="ctr"/>
          <a:lstStyle/>
          <a:p>
            <a:pPr algn="ctr">
              <a:defRPr>
                <a:solidFill>
                  <a:srgbClr val="FFFFFF"/>
                </a:solidFill>
              </a:defRPr>
            </a:pPr>
            <a:endParaRPr/>
          </a:p>
        </p:txBody>
      </p:sp>
      <p:sp>
        <p:nvSpPr>
          <p:cNvPr id="5" name="TextBox 4">
            <a:extLst>
              <a:ext uri="{FF2B5EF4-FFF2-40B4-BE49-F238E27FC236}">
                <a16:creationId xmlns:a16="http://schemas.microsoft.com/office/drawing/2014/main" id="{9B6494FF-F8CE-764B-42BE-6F35BD0B1EC6}"/>
              </a:ext>
            </a:extLst>
          </p:cNvPr>
          <p:cNvSpPr txBox="1"/>
          <p:nvPr/>
        </p:nvSpPr>
        <p:spPr>
          <a:xfrm>
            <a:off x="2658757" y="6498988"/>
            <a:ext cx="6868390" cy="646331"/>
          </a:xfrm>
          <a:prstGeom prst="rect">
            <a:avLst/>
          </a:prstGeom>
          <a:noFill/>
        </p:spPr>
        <p:txBody>
          <a:bodyPr wrap="square" rtlCol="0">
            <a:spAutoFit/>
          </a:bodyPr>
          <a:lstStyle/>
          <a:p>
            <a:r>
              <a:rPr lang="en-US" dirty="0">
                <a:solidFill>
                  <a:schemeClr val="accent4">
                    <a:lumMod val="40000"/>
                    <a:lumOff val="60000"/>
                  </a:schemeClr>
                </a:solidFill>
                <a:latin typeface="Times New Roman" panose="02020603050405020304" pitchFamily="18" charset="0"/>
                <a:cs typeface="Times New Roman" panose="02020603050405020304" pitchFamily="18" charset="0"/>
              </a:rPr>
              <a:t>International Science Nutrition Society- CURARE CAUSAM- 2023  </a:t>
            </a:r>
          </a:p>
          <a:p>
            <a:endParaRPr lang="en-US" dirty="0"/>
          </a:p>
        </p:txBody>
      </p:sp>
    </p:spTree>
    <p:extLst>
      <p:ext uri="{BB962C8B-B14F-4D97-AF65-F5344CB8AC3E}">
        <p14:creationId xmlns:p14="http://schemas.microsoft.com/office/powerpoint/2010/main" val="36596841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93" name="Rectangle 5192">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26490C2-431F-F14D-B264-C4C9CFAC0BEF}"/>
              </a:ext>
            </a:extLst>
          </p:cNvPr>
          <p:cNvSpPr txBox="1"/>
          <p:nvPr/>
        </p:nvSpPr>
        <p:spPr>
          <a:xfrm>
            <a:off x="572493" y="238539"/>
            <a:ext cx="11018520" cy="1434415"/>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400">
                <a:latin typeface="+mj-lt"/>
                <a:ea typeface="+mj-ea"/>
                <a:cs typeface="+mj-cs"/>
              </a:rPr>
              <a:t>Symptoms of Alopecia </a:t>
            </a:r>
          </a:p>
        </p:txBody>
      </p:sp>
      <p:sp>
        <p:nvSpPr>
          <p:cNvPr id="5195"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F386015-A791-5D4B-A0FE-E6D7B1ACC2EB}"/>
              </a:ext>
            </a:extLst>
          </p:cNvPr>
          <p:cNvSpPr>
            <a:spLocks noGrp="1"/>
          </p:cNvSpPr>
          <p:nvPr>
            <p:ph idx="1"/>
          </p:nvPr>
        </p:nvSpPr>
        <p:spPr>
          <a:xfrm>
            <a:off x="572493" y="2071316"/>
            <a:ext cx="6713552" cy="4119172"/>
          </a:xfrm>
        </p:spPr>
        <p:txBody>
          <a:bodyPr vert="horz" lIns="91440" tIns="45720" rIns="91440" bIns="45720" rtlCol="0" anchor="t">
            <a:normAutofit/>
          </a:bodyPr>
          <a:lstStyle/>
          <a:p>
            <a:r>
              <a:rPr lang="en-US" sz="1900" dirty="0"/>
              <a:t>Alopecia areata primarily affects hair, but in some cases, there are nail changes as well. People with the disease are usually healthy and have no other symptoms. </a:t>
            </a:r>
          </a:p>
          <a:p>
            <a:r>
              <a:rPr lang="en-US" sz="1900" dirty="0"/>
              <a:t>Alopecia usually begins with sudden hair loss of round or oval patches of hair on the scalp, but any part of the body can be affected, such as the beard area in men, or the eyebrows or eyelashes. </a:t>
            </a:r>
          </a:p>
          <a:p>
            <a:pPr lvl="1"/>
            <a:r>
              <a:rPr lang="en-US" sz="1900" dirty="0"/>
              <a:t>Around the edges of the patch, there are often short broken hairs or “exclamation point” hairs that are narrower at their base than their tip. There is usually no sign of rash, redness, or scarring on the bare patches. Some people say they feel tingling, burning, or itching on the patches of skin right before the hair falls out. </a:t>
            </a:r>
          </a:p>
        </p:txBody>
      </p:sp>
      <p:pic>
        <p:nvPicPr>
          <p:cNvPr id="5" name="Picture 6" descr="Alopecia Areata &gt; Fact Sheets &gt; Yale Medicine">
            <a:extLst>
              <a:ext uri="{FF2B5EF4-FFF2-40B4-BE49-F238E27FC236}">
                <a16:creationId xmlns:a16="http://schemas.microsoft.com/office/drawing/2014/main" id="{85C7CCC1-DD6B-56C7-0A41-D73562345C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796" b="2"/>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Learn About Areata | Chegg.com">
            <a:extLst>
              <a:ext uri="{FF2B5EF4-FFF2-40B4-BE49-F238E27FC236}">
                <a16:creationId xmlns:a16="http://schemas.microsoft.com/office/drawing/2014/main" id="{12D81D99-4735-8D72-58C4-6F6BB9A3612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angle 27">
            <a:extLst>
              <a:ext uri="{FF2B5EF4-FFF2-40B4-BE49-F238E27FC236}">
                <a16:creationId xmlns:a16="http://schemas.microsoft.com/office/drawing/2014/main" id="{F6F59CF3-921F-19E4-2BE8-D67AEACB6CE5}"/>
              </a:ext>
            </a:extLst>
          </p:cNvPr>
          <p:cNvSpPr/>
          <p:nvPr/>
        </p:nvSpPr>
        <p:spPr>
          <a:xfrm rot="10800000" flipH="1">
            <a:off x="-3048" y="6470017"/>
            <a:ext cx="12192000" cy="456775"/>
          </a:xfrm>
          <a:prstGeom prst="rect">
            <a:avLst/>
          </a:prstGeom>
          <a:gradFill>
            <a:gsLst>
              <a:gs pos="0">
                <a:schemeClr val="accent1"/>
              </a:gs>
              <a:gs pos="78000">
                <a:srgbClr val="000000"/>
              </a:gs>
            </a:gsLst>
            <a:lin ang="2400000"/>
          </a:gradFill>
          <a:ln w="12700">
            <a:miter lim="400000"/>
          </a:ln>
        </p:spPr>
        <p:txBody>
          <a:bodyPr lIns="45718" tIns="45718" rIns="45718" bIns="45718" anchor="ctr"/>
          <a:lstStyle/>
          <a:p>
            <a:pPr algn="ctr">
              <a:defRPr>
                <a:solidFill>
                  <a:srgbClr val="FFFFFF"/>
                </a:solidFill>
              </a:defRPr>
            </a:pPr>
            <a:endParaRPr/>
          </a:p>
        </p:txBody>
      </p:sp>
      <p:sp>
        <p:nvSpPr>
          <p:cNvPr id="6" name="TextBox 5">
            <a:extLst>
              <a:ext uri="{FF2B5EF4-FFF2-40B4-BE49-F238E27FC236}">
                <a16:creationId xmlns:a16="http://schemas.microsoft.com/office/drawing/2014/main" id="{5C58A513-F681-A03C-D9D5-B518B20EF2EE}"/>
              </a:ext>
            </a:extLst>
          </p:cNvPr>
          <p:cNvSpPr txBox="1"/>
          <p:nvPr/>
        </p:nvSpPr>
        <p:spPr>
          <a:xfrm>
            <a:off x="2535382" y="6496895"/>
            <a:ext cx="6816436" cy="646331"/>
          </a:xfrm>
          <a:prstGeom prst="rect">
            <a:avLst/>
          </a:prstGeom>
          <a:noFill/>
        </p:spPr>
        <p:txBody>
          <a:bodyPr wrap="square" rtlCol="0">
            <a:spAutoFit/>
          </a:bodyPr>
          <a:lstStyle/>
          <a:p>
            <a:r>
              <a:rPr lang="en-US" dirty="0">
                <a:solidFill>
                  <a:schemeClr val="accent4">
                    <a:lumMod val="40000"/>
                    <a:lumOff val="60000"/>
                  </a:schemeClr>
                </a:solidFill>
                <a:latin typeface="Times New Roman" panose="02020603050405020304" pitchFamily="18" charset="0"/>
                <a:cs typeface="Times New Roman" panose="02020603050405020304" pitchFamily="18" charset="0"/>
              </a:rPr>
              <a:t>International Science Nutrition Society- CURARE CAUSAM- 2023  </a:t>
            </a:r>
          </a:p>
          <a:p>
            <a:endParaRPr lang="en-US" dirty="0"/>
          </a:p>
        </p:txBody>
      </p:sp>
    </p:spTree>
    <p:extLst>
      <p:ext uri="{BB962C8B-B14F-4D97-AF65-F5344CB8AC3E}">
        <p14:creationId xmlns:p14="http://schemas.microsoft.com/office/powerpoint/2010/main" val="5696590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B269F-8524-804C-8B2D-0CB80268C24C}"/>
              </a:ext>
            </a:extLst>
          </p:cNvPr>
          <p:cNvSpPr>
            <a:spLocks noGrp="1"/>
          </p:cNvSpPr>
          <p:nvPr>
            <p:ph type="title"/>
          </p:nvPr>
        </p:nvSpPr>
        <p:spPr>
          <a:xfrm>
            <a:off x="394447" y="308647"/>
            <a:ext cx="6781800" cy="1325563"/>
          </a:xfrm>
        </p:spPr>
        <p:txBody>
          <a:bodyPr>
            <a:normAutofit/>
          </a:bodyPr>
          <a:lstStyle/>
          <a:p>
            <a:r>
              <a:rPr lang="en-US" dirty="0"/>
              <a:t>Symptoms Continued </a:t>
            </a:r>
          </a:p>
        </p:txBody>
      </p:sp>
      <p:sp>
        <p:nvSpPr>
          <p:cNvPr id="3" name="Content Placeholder 2">
            <a:extLst>
              <a:ext uri="{FF2B5EF4-FFF2-40B4-BE49-F238E27FC236}">
                <a16:creationId xmlns:a16="http://schemas.microsoft.com/office/drawing/2014/main" id="{67C8B385-16C3-D945-8232-AAE928A4AD0D}"/>
              </a:ext>
            </a:extLst>
          </p:cNvPr>
          <p:cNvSpPr>
            <a:spLocks noGrp="1"/>
          </p:cNvSpPr>
          <p:nvPr>
            <p:ph idx="1"/>
          </p:nvPr>
        </p:nvSpPr>
        <p:spPr>
          <a:xfrm>
            <a:off x="394447" y="1371897"/>
            <a:ext cx="10515600" cy="4840644"/>
          </a:xfrm>
        </p:spPr>
        <p:txBody>
          <a:bodyPr>
            <a:normAutofit lnSpcReduction="10000"/>
          </a:bodyPr>
          <a:lstStyle/>
          <a:p>
            <a:pPr marL="0" indent="0">
              <a:buNone/>
            </a:pPr>
            <a:r>
              <a:rPr lang="en-US" sz="1800" dirty="0">
                <a:latin typeface="Calibri Light" panose="020F0302020204030204" pitchFamily="34" charset="0"/>
                <a:cs typeface="Calibri Light" panose="020F0302020204030204" pitchFamily="34" charset="0"/>
              </a:rPr>
              <a:t>When a bare patch develops, it is hard to predict what will happen next. The possibilities include: </a:t>
            </a:r>
          </a:p>
          <a:p>
            <a:r>
              <a:rPr lang="en-US" sz="1800" dirty="0">
                <a:latin typeface="Calibri Light" panose="020F0302020204030204" pitchFamily="34" charset="0"/>
                <a:cs typeface="Calibri Light" panose="020F0302020204030204" pitchFamily="34" charset="0"/>
              </a:rPr>
              <a:t>The hair regrows within a few months. It may look white or gray at first but may regain its natural color over time. </a:t>
            </a:r>
          </a:p>
          <a:p>
            <a:r>
              <a:rPr lang="en-US" sz="1800" dirty="0">
                <a:latin typeface="Calibri Light" panose="020F0302020204030204" pitchFamily="34" charset="0"/>
                <a:cs typeface="Calibri Light" panose="020F0302020204030204" pitchFamily="34" charset="0"/>
              </a:rPr>
              <a:t>Additional bare patches develop. Sometimes hair regrows in the first patch while new bare patches form.</a:t>
            </a:r>
          </a:p>
          <a:p>
            <a:r>
              <a:rPr lang="en-US" sz="1800" dirty="0">
                <a:latin typeface="Calibri Light" panose="020F0302020204030204" pitchFamily="34" charset="0"/>
                <a:cs typeface="Calibri Light" panose="020F0302020204030204" pitchFamily="34" charset="0"/>
              </a:rPr>
              <a:t>Small patches join to form larger ones. In rare cases, hair is eventually lost from the entire scalp, called alopecia totalis. </a:t>
            </a:r>
          </a:p>
          <a:p>
            <a:r>
              <a:rPr lang="en-US" sz="1800" dirty="0">
                <a:latin typeface="Calibri Light" panose="020F0302020204030204" pitchFamily="34" charset="0"/>
                <a:cs typeface="Calibri Light" panose="020F0302020204030204" pitchFamily="34" charset="0"/>
              </a:rPr>
              <a:t>There is a progression to complete loss of body hair, a type of the disease called alopecia universalis, which is rare. </a:t>
            </a:r>
          </a:p>
          <a:p>
            <a:pPr marL="0" indent="0">
              <a:buNone/>
            </a:pPr>
            <a:r>
              <a:rPr lang="en-US" sz="1800" dirty="0">
                <a:latin typeface="Calibri Light" panose="020F0302020204030204" pitchFamily="34" charset="0"/>
                <a:cs typeface="Calibri Light" panose="020F0302020204030204" pitchFamily="34" charset="0"/>
              </a:rPr>
              <a:t>In most cases, the hair regrows, but there may be  subsequent episodes of hair loss. </a:t>
            </a:r>
          </a:p>
          <a:p>
            <a:pPr marL="0" indent="0">
              <a:buNone/>
            </a:pPr>
            <a:r>
              <a:rPr lang="en-US" sz="1800" dirty="0">
                <a:latin typeface="Calibri Light" panose="020F0302020204030204" pitchFamily="34" charset="0"/>
                <a:cs typeface="Calibri Light" panose="020F0302020204030204" pitchFamily="34" charset="0"/>
              </a:rPr>
              <a:t>The hair tends to regrow on its own more fully in people with: </a:t>
            </a:r>
          </a:p>
          <a:p>
            <a:pPr lvl="1"/>
            <a:r>
              <a:rPr lang="en-US" sz="1200" dirty="0">
                <a:latin typeface="Calibri Light" panose="020F0302020204030204" pitchFamily="34" charset="0"/>
                <a:cs typeface="Calibri Light" panose="020F0302020204030204" pitchFamily="34" charset="0"/>
              </a:rPr>
              <a:t>Less extensive hair loss </a:t>
            </a:r>
          </a:p>
          <a:p>
            <a:pPr lvl="1"/>
            <a:r>
              <a:rPr lang="en-US" sz="1200" dirty="0">
                <a:latin typeface="Calibri Light" panose="020F0302020204030204" pitchFamily="34" charset="0"/>
                <a:cs typeface="Calibri Light" panose="020F0302020204030204" pitchFamily="34" charset="0"/>
              </a:rPr>
              <a:t>Later age of onset </a:t>
            </a:r>
          </a:p>
          <a:p>
            <a:pPr lvl="1"/>
            <a:r>
              <a:rPr lang="en-US" sz="1200" dirty="0">
                <a:latin typeface="Calibri Light" panose="020F0302020204030204" pitchFamily="34" charset="0"/>
                <a:cs typeface="Calibri Light" panose="020F0302020204030204" pitchFamily="34" charset="0"/>
              </a:rPr>
              <a:t>No nail changes </a:t>
            </a:r>
          </a:p>
          <a:p>
            <a:pPr lvl="1"/>
            <a:r>
              <a:rPr lang="en-US" sz="1200" dirty="0">
                <a:latin typeface="Calibri Light" panose="020F0302020204030204" pitchFamily="34" charset="0"/>
                <a:cs typeface="Calibri Light" panose="020F0302020204030204" pitchFamily="34" charset="0"/>
              </a:rPr>
              <a:t>No family history of the disease  </a:t>
            </a:r>
          </a:p>
          <a:p>
            <a:pPr marL="0" indent="0">
              <a:buNone/>
            </a:pPr>
            <a:r>
              <a:rPr lang="en-US" sz="1600" dirty="0">
                <a:latin typeface="Calibri Light" panose="020F0302020204030204" pitchFamily="34" charset="0"/>
                <a:cs typeface="Calibri Light" panose="020F0302020204030204" pitchFamily="34" charset="0"/>
              </a:rPr>
              <a:t>Nail Changes </a:t>
            </a:r>
          </a:p>
          <a:p>
            <a:pPr marL="0" indent="0">
              <a:buNone/>
            </a:pPr>
            <a:r>
              <a:rPr lang="en-US" sz="1600" dirty="0">
                <a:latin typeface="Calibri Light" panose="020F0302020204030204" pitchFamily="34" charset="0"/>
                <a:cs typeface="Calibri Light" panose="020F0302020204030204" pitchFamily="34" charset="0"/>
              </a:rPr>
              <a:t>- Nail changes such as ridges and pits occur in some people, especially those who have more extensive hair loss. </a:t>
            </a:r>
          </a:p>
          <a:p>
            <a:pPr lvl="1"/>
            <a:endParaRPr lang="en-US" sz="1200" dirty="0">
              <a:latin typeface="Calibri Light" panose="020F0302020204030204" pitchFamily="34" charset="0"/>
              <a:cs typeface="Calibri Light" panose="020F0302020204030204" pitchFamily="34" charset="0"/>
            </a:endParaRPr>
          </a:p>
          <a:p>
            <a:pPr lvl="1"/>
            <a:endParaRPr lang="en-US" sz="1200" dirty="0">
              <a:latin typeface="Calibri Light" panose="020F0302020204030204" pitchFamily="34" charset="0"/>
              <a:cs typeface="Calibri Light" panose="020F0302020204030204" pitchFamily="34" charset="0"/>
            </a:endParaRPr>
          </a:p>
        </p:txBody>
      </p:sp>
      <p:sp>
        <p:nvSpPr>
          <p:cNvPr id="6" name="Rectangle 27">
            <a:extLst>
              <a:ext uri="{FF2B5EF4-FFF2-40B4-BE49-F238E27FC236}">
                <a16:creationId xmlns:a16="http://schemas.microsoft.com/office/drawing/2014/main" id="{82066062-DE0C-39CE-2F2D-2DF233B077C2}"/>
              </a:ext>
            </a:extLst>
          </p:cNvPr>
          <p:cNvSpPr/>
          <p:nvPr/>
        </p:nvSpPr>
        <p:spPr>
          <a:xfrm rot="10800000" flipH="1">
            <a:off x="-3048" y="6470017"/>
            <a:ext cx="12192000" cy="456775"/>
          </a:xfrm>
          <a:prstGeom prst="rect">
            <a:avLst/>
          </a:prstGeom>
          <a:gradFill>
            <a:gsLst>
              <a:gs pos="0">
                <a:schemeClr val="accent1"/>
              </a:gs>
              <a:gs pos="78000">
                <a:srgbClr val="000000"/>
              </a:gs>
            </a:gsLst>
            <a:lin ang="2400000"/>
          </a:gradFill>
          <a:ln w="12700">
            <a:miter lim="400000"/>
          </a:ln>
        </p:spPr>
        <p:txBody>
          <a:bodyPr lIns="45718" tIns="45718" rIns="45718" bIns="45718" anchor="ctr"/>
          <a:lstStyle/>
          <a:p>
            <a:pPr algn="ctr">
              <a:defRPr>
                <a:solidFill>
                  <a:srgbClr val="FFFFFF"/>
                </a:solidFill>
              </a:defRPr>
            </a:pPr>
            <a:endParaRPr/>
          </a:p>
        </p:txBody>
      </p:sp>
      <p:sp>
        <p:nvSpPr>
          <p:cNvPr id="7" name="TextBox 6">
            <a:extLst>
              <a:ext uri="{FF2B5EF4-FFF2-40B4-BE49-F238E27FC236}">
                <a16:creationId xmlns:a16="http://schemas.microsoft.com/office/drawing/2014/main" id="{56537E58-0A5D-4D97-92F9-DF1C6413E235}"/>
              </a:ext>
            </a:extLst>
          </p:cNvPr>
          <p:cNvSpPr txBox="1"/>
          <p:nvPr/>
        </p:nvSpPr>
        <p:spPr>
          <a:xfrm>
            <a:off x="2676983" y="6479185"/>
            <a:ext cx="8998527" cy="646331"/>
          </a:xfrm>
          <a:prstGeom prst="rect">
            <a:avLst/>
          </a:prstGeom>
          <a:noFill/>
        </p:spPr>
        <p:txBody>
          <a:bodyPr wrap="square" rtlCol="0">
            <a:spAutoFit/>
          </a:bodyPr>
          <a:lstStyle/>
          <a:p>
            <a:r>
              <a:rPr lang="en-US" dirty="0">
                <a:solidFill>
                  <a:schemeClr val="accent4">
                    <a:lumMod val="40000"/>
                    <a:lumOff val="60000"/>
                  </a:schemeClr>
                </a:solidFill>
                <a:latin typeface="Times New Roman" panose="02020603050405020304" pitchFamily="18" charset="0"/>
                <a:cs typeface="Times New Roman" panose="02020603050405020304" pitchFamily="18" charset="0"/>
              </a:rPr>
              <a:t>International Science Nutrition Society- CURARE CAUSAM- 2023  </a:t>
            </a:r>
          </a:p>
          <a:p>
            <a:endParaRPr lang="en-US" dirty="0"/>
          </a:p>
        </p:txBody>
      </p:sp>
    </p:spTree>
    <p:extLst>
      <p:ext uri="{BB962C8B-B14F-4D97-AF65-F5344CB8AC3E}">
        <p14:creationId xmlns:p14="http://schemas.microsoft.com/office/powerpoint/2010/main" val="13505819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4DFB5C-63A0-454F-B9DA-6CC5888F5778}"/>
              </a:ext>
            </a:extLst>
          </p:cNvPr>
          <p:cNvSpPr>
            <a:spLocks noGrp="1"/>
          </p:cNvSpPr>
          <p:nvPr>
            <p:ph type="title"/>
          </p:nvPr>
        </p:nvSpPr>
        <p:spPr>
          <a:xfrm>
            <a:off x="841248" y="548640"/>
            <a:ext cx="3600860" cy="5431536"/>
          </a:xfrm>
        </p:spPr>
        <p:txBody>
          <a:bodyPr>
            <a:normAutofit/>
          </a:bodyPr>
          <a:lstStyle/>
          <a:p>
            <a:r>
              <a:rPr lang="en-US" sz="5400"/>
              <a:t>Diagnosis </a:t>
            </a:r>
          </a:p>
        </p:txBody>
      </p:sp>
      <p:sp>
        <p:nvSpPr>
          <p:cNvPr id="11"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F702D0A-E7E6-D848-9757-0AF070BB5376}"/>
              </a:ext>
            </a:extLst>
          </p:cNvPr>
          <p:cNvSpPr>
            <a:spLocks noGrp="1"/>
          </p:cNvSpPr>
          <p:nvPr>
            <p:ph idx="1"/>
          </p:nvPr>
        </p:nvSpPr>
        <p:spPr>
          <a:xfrm>
            <a:off x="5126418" y="552091"/>
            <a:ext cx="6224335" cy="5431536"/>
          </a:xfrm>
        </p:spPr>
        <p:txBody>
          <a:bodyPr anchor="ctr">
            <a:normAutofit/>
          </a:bodyPr>
          <a:lstStyle/>
          <a:p>
            <a:pPr marL="0" indent="0">
              <a:buNone/>
            </a:pPr>
            <a:r>
              <a:rPr lang="en-US" sz="1900">
                <a:latin typeface="Calibri Light" panose="020F0302020204030204" pitchFamily="34" charset="0"/>
                <a:cs typeface="Calibri Light" panose="020F0302020204030204" pitchFamily="34" charset="0"/>
              </a:rPr>
              <a:t>If you think your child has alopecia, you may want to see a dermatologist, which is a skin specialist. </a:t>
            </a:r>
          </a:p>
          <a:p>
            <a:pPr marL="0" indent="0">
              <a:buNone/>
            </a:pPr>
            <a:r>
              <a:rPr lang="en-US" sz="1900">
                <a:latin typeface="Calibri Light" panose="020F0302020204030204" pitchFamily="34" charset="0"/>
                <a:cs typeface="Calibri Light" panose="020F0302020204030204" pitchFamily="34" charset="0"/>
              </a:rPr>
              <a:t>They will: </a:t>
            </a:r>
          </a:p>
          <a:p>
            <a:r>
              <a:rPr lang="en-US" sz="1900">
                <a:latin typeface="Calibri Light" panose="020F0302020204030204" pitchFamily="34" charset="0"/>
                <a:cs typeface="Calibri Light" panose="020F0302020204030204" pitchFamily="34" charset="0"/>
              </a:rPr>
              <a:t>Talk about the symptoms </a:t>
            </a:r>
          </a:p>
          <a:p>
            <a:r>
              <a:rPr lang="en-US" sz="1900">
                <a:latin typeface="Calibri Light" panose="020F0302020204030204" pitchFamily="34" charset="0"/>
                <a:cs typeface="Calibri Light" panose="020F0302020204030204" pitchFamily="34" charset="0"/>
              </a:rPr>
              <a:t>Take a close look at the areas where they have hair loss</a:t>
            </a:r>
          </a:p>
          <a:p>
            <a:r>
              <a:rPr lang="en-US" sz="1900">
                <a:latin typeface="Calibri Light" panose="020F0302020204030204" pitchFamily="34" charset="0"/>
                <a:cs typeface="Calibri Light" panose="020F0302020204030204" pitchFamily="34" charset="0"/>
              </a:rPr>
              <a:t>They may pull gently on the hairs at the edges of the bald patch to see if they come out easily</a:t>
            </a:r>
          </a:p>
          <a:p>
            <a:r>
              <a:rPr lang="en-US" sz="1900">
                <a:latin typeface="Calibri Light" panose="020F0302020204030204" pitchFamily="34" charset="0"/>
                <a:cs typeface="Calibri Light" panose="020F0302020204030204" pitchFamily="34" charset="0"/>
              </a:rPr>
              <a:t>They may also check individual hairs and follicles to see if they are abnormally shaped</a:t>
            </a:r>
          </a:p>
          <a:p>
            <a:r>
              <a:rPr lang="en-US" sz="1900">
                <a:latin typeface="Calibri Light" panose="020F0302020204030204" pitchFamily="34" charset="0"/>
                <a:cs typeface="Calibri Light" panose="020F0302020204030204" pitchFamily="34" charset="0"/>
              </a:rPr>
              <a:t>They will examine their nails </a:t>
            </a:r>
          </a:p>
          <a:p>
            <a:pPr marL="0" indent="0">
              <a:buNone/>
            </a:pPr>
            <a:r>
              <a:rPr lang="en-US" sz="1900">
                <a:latin typeface="Calibri Light" panose="020F0302020204030204" pitchFamily="34" charset="0"/>
                <a:cs typeface="Calibri Light" panose="020F0302020204030204" pitchFamily="34" charset="0"/>
              </a:rPr>
              <a:t>In rare cases, they may take a biopsy, which means a small piece of skin is removed from their scalp and looked at under a microscope.</a:t>
            </a:r>
          </a:p>
          <a:p>
            <a:pPr marL="0" indent="0">
              <a:buNone/>
            </a:pPr>
            <a:r>
              <a:rPr lang="en-US" sz="1900">
                <a:latin typeface="Calibri Light" panose="020F0302020204030204" pitchFamily="34" charset="0"/>
                <a:cs typeface="Calibri Light" panose="020F0302020204030204" pitchFamily="34" charset="0"/>
              </a:rPr>
              <a:t>Several conditions can cause hair loss. So, the doctor may test their skin for a fungal infection, or give them a blood test to check thyroid, hormone, or immune system problems. </a:t>
            </a:r>
          </a:p>
        </p:txBody>
      </p:sp>
      <p:sp>
        <p:nvSpPr>
          <p:cNvPr id="5" name="Rectangle 27">
            <a:extLst>
              <a:ext uri="{FF2B5EF4-FFF2-40B4-BE49-F238E27FC236}">
                <a16:creationId xmlns:a16="http://schemas.microsoft.com/office/drawing/2014/main" id="{C866DC63-4B88-DC75-8057-72AE89B98960}"/>
              </a:ext>
            </a:extLst>
          </p:cNvPr>
          <p:cNvSpPr/>
          <p:nvPr/>
        </p:nvSpPr>
        <p:spPr>
          <a:xfrm rot="10800000" flipH="1">
            <a:off x="-3048" y="6470017"/>
            <a:ext cx="12192000" cy="456775"/>
          </a:xfrm>
          <a:prstGeom prst="rect">
            <a:avLst/>
          </a:prstGeom>
          <a:gradFill>
            <a:gsLst>
              <a:gs pos="0">
                <a:schemeClr val="accent1"/>
              </a:gs>
              <a:gs pos="78000">
                <a:srgbClr val="000000"/>
              </a:gs>
            </a:gsLst>
            <a:lin ang="2400000"/>
          </a:gradFill>
          <a:ln w="12700">
            <a:miter lim="400000"/>
          </a:ln>
        </p:spPr>
        <p:txBody>
          <a:bodyPr lIns="45718" tIns="45718" rIns="45718" bIns="45718" anchor="ctr"/>
          <a:lstStyle/>
          <a:p>
            <a:pPr algn="ctr">
              <a:defRPr>
                <a:solidFill>
                  <a:srgbClr val="FFFFFF"/>
                </a:solidFill>
              </a:defRPr>
            </a:pPr>
            <a:endParaRPr/>
          </a:p>
        </p:txBody>
      </p:sp>
      <p:sp>
        <p:nvSpPr>
          <p:cNvPr id="6" name="TextBox 5">
            <a:extLst>
              <a:ext uri="{FF2B5EF4-FFF2-40B4-BE49-F238E27FC236}">
                <a16:creationId xmlns:a16="http://schemas.microsoft.com/office/drawing/2014/main" id="{0463942C-239F-4E85-64C0-F447FF37CC6E}"/>
              </a:ext>
            </a:extLst>
          </p:cNvPr>
          <p:cNvSpPr txBox="1"/>
          <p:nvPr/>
        </p:nvSpPr>
        <p:spPr>
          <a:xfrm>
            <a:off x="2641678" y="6528816"/>
            <a:ext cx="8375072" cy="646331"/>
          </a:xfrm>
          <a:prstGeom prst="rect">
            <a:avLst/>
          </a:prstGeom>
          <a:noFill/>
        </p:spPr>
        <p:txBody>
          <a:bodyPr wrap="square" rtlCol="0">
            <a:spAutoFit/>
          </a:bodyPr>
          <a:lstStyle/>
          <a:p>
            <a:r>
              <a:rPr lang="en-US" dirty="0">
                <a:solidFill>
                  <a:schemeClr val="accent4">
                    <a:lumMod val="40000"/>
                    <a:lumOff val="60000"/>
                  </a:schemeClr>
                </a:solidFill>
                <a:latin typeface="Times New Roman" panose="02020603050405020304" pitchFamily="18" charset="0"/>
                <a:cs typeface="Times New Roman" panose="02020603050405020304" pitchFamily="18" charset="0"/>
              </a:rPr>
              <a:t>International Science Nutrition Society- CURARE CAUSAM- 2023  </a:t>
            </a:r>
          </a:p>
          <a:p>
            <a:endParaRPr lang="en-US" dirty="0"/>
          </a:p>
        </p:txBody>
      </p:sp>
    </p:spTree>
    <p:extLst>
      <p:ext uri="{BB962C8B-B14F-4D97-AF65-F5344CB8AC3E}">
        <p14:creationId xmlns:p14="http://schemas.microsoft.com/office/powerpoint/2010/main" val="13276940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1C799903-48D5-4A31-A1A2-541072D977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Freeform: Shape 10">
            <a:extLst>
              <a:ext uri="{FF2B5EF4-FFF2-40B4-BE49-F238E27FC236}">
                <a16:creationId xmlns:a16="http://schemas.microsoft.com/office/drawing/2014/main" id="{8EFFF109-FC58-4FD3-BE05-9775A1310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6E6E6"/>
            </a:solidFill>
          </a:ln>
          <a:effectLst>
            <a:outerShdw blurRad="508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E1B96AD6-92A9-4273-A62B-96A1C3E0BA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14DFB5C-63A0-454F-B9DA-6CC5888F5778}"/>
              </a:ext>
            </a:extLst>
          </p:cNvPr>
          <p:cNvSpPr>
            <a:spLocks noGrp="1"/>
          </p:cNvSpPr>
          <p:nvPr>
            <p:ph type="title"/>
          </p:nvPr>
        </p:nvSpPr>
        <p:spPr>
          <a:xfrm>
            <a:off x="621792" y="1161288"/>
            <a:ext cx="3602736" cy="4526280"/>
          </a:xfrm>
        </p:spPr>
        <p:txBody>
          <a:bodyPr>
            <a:normAutofit/>
          </a:bodyPr>
          <a:lstStyle/>
          <a:p>
            <a:r>
              <a:rPr lang="en-US" sz="4000"/>
              <a:t>Conventional Treatment </a:t>
            </a:r>
          </a:p>
        </p:txBody>
      </p:sp>
      <p:sp>
        <p:nvSpPr>
          <p:cNvPr id="15" name="Rectangle 14">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10204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6F702D0A-E7E6-D848-9757-0AF070BB5376}"/>
              </a:ext>
            </a:extLst>
          </p:cNvPr>
          <p:cNvSpPr>
            <a:spLocks noGrp="1"/>
          </p:cNvSpPr>
          <p:nvPr>
            <p:ph idx="1"/>
          </p:nvPr>
        </p:nvSpPr>
        <p:spPr>
          <a:xfrm>
            <a:off x="5434149" y="932688"/>
            <a:ext cx="5916603" cy="4992624"/>
          </a:xfrm>
        </p:spPr>
        <p:txBody>
          <a:bodyPr anchor="ctr">
            <a:normAutofit/>
          </a:bodyPr>
          <a:lstStyle/>
          <a:p>
            <a:pPr marL="0" indent="0">
              <a:buNone/>
            </a:pPr>
            <a:r>
              <a:rPr lang="en-US" sz="2000">
                <a:latin typeface="Calibri Light" panose="020F0302020204030204" pitchFamily="34" charset="0"/>
                <a:cs typeface="Calibri Light" panose="020F0302020204030204" pitchFamily="34" charset="0"/>
              </a:rPr>
              <a:t>There is no cure for alopecia areata. </a:t>
            </a:r>
          </a:p>
          <a:p>
            <a:pPr marL="0" indent="0">
              <a:buNone/>
            </a:pPr>
            <a:r>
              <a:rPr lang="en-US" sz="2000">
                <a:latin typeface="Calibri Light" panose="020F0302020204030204" pitchFamily="34" charset="0"/>
                <a:cs typeface="Calibri Light" panose="020F0302020204030204" pitchFamily="34" charset="0"/>
              </a:rPr>
              <a:t>Your child’s hair may grow back on its own within a few months. It may take longer, depending on the extent of hair loss and whether they have lost hair more than once. </a:t>
            </a:r>
          </a:p>
          <a:p>
            <a:pPr marL="0" indent="0">
              <a:buNone/>
            </a:pPr>
            <a:r>
              <a:rPr lang="en-US" sz="2000">
                <a:latin typeface="Calibri Light" panose="020F0302020204030204" pitchFamily="34" charset="0"/>
                <a:cs typeface="Calibri Light" panose="020F0302020204030204" pitchFamily="34" charset="0"/>
              </a:rPr>
              <a:t>Recommended treatments include:</a:t>
            </a:r>
          </a:p>
          <a:p>
            <a:r>
              <a:rPr lang="en-US" sz="2000">
                <a:latin typeface="Calibri Light" panose="020F0302020204030204" pitchFamily="34" charset="0"/>
                <a:cs typeface="Calibri Light" panose="020F0302020204030204" pitchFamily="34" charset="0"/>
              </a:rPr>
              <a:t>Scalp medications that encourage hair growth, such as corticosteroids or minoxidil. </a:t>
            </a:r>
          </a:p>
          <a:p>
            <a:r>
              <a:rPr lang="en-US" sz="2000">
                <a:latin typeface="Calibri Light" panose="020F0302020204030204" pitchFamily="34" charset="0"/>
                <a:cs typeface="Calibri Light" panose="020F0302020204030204" pitchFamily="34" charset="0"/>
              </a:rPr>
              <a:t>Oral medications or injections to affect the immune system </a:t>
            </a:r>
          </a:p>
          <a:p>
            <a:pPr marL="0" indent="0">
              <a:buNone/>
            </a:pPr>
            <a:r>
              <a:rPr lang="en-US" sz="2000">
                <a:latin typeface="Calibri Light" panose="020F0302020204030204" pitchFamily="34" charset="0"/>
                <a:cs typeface="Calibri Light" panose="020F0302020204030204" pitchFamily="34" charset="0"/>
              </a:rPr>
              <a:t>Treatments often help the hair to grow back, but they do not always work. Unfortunately, alopecia areata is very unpredictable and differs from person to person. Even if the hair grows back, your child may have hair loss again in the same or new areas. </a:t>
            </a:r>
          </a:p>
          <a:p>
            <a:pPr marL="0" indent="0">
              <a:buNone/>
            </a:pPr>
            <a:endParaRPr lang="en-US" sz="2000">
              <a:latin typeface="Calibri Light" panose="020F0302020204030204" pitchFamily="34" charset="0"/>
              <a:cs typeface="Calibri Light" panose="020F0302020204030204" pitchFamily="34" charset="0"/>
            </a:endParaRPr>
          </a:p>
        </p:txBody>
      </p:sp>
      <p:sp>
        <p:nvSpPr>
          <p:cNvPr id="5" name="Rectangle 27">
            <a:extLst>
              <a:ext uri="{FF2B5EF4-FFF2-40B4-BE49-F238E27FC236}">
                <a16:creationId xmlns:a16="http://schemas.microsoft.com/office/drawing/2014/main" id="{97BEBC29-E6E9-68DF-9DF1-229E7E403FD9}"/>
              </a:ext>
            </a:extLst>
          </p:cNvPr>
          <p:cNvSpPr/>
          <p:nvPr/>
        </p:nvSpPr>
        <p:spPr>
          <a:xfrm rot="10800000" flipH="1">
            <a:off x="-3048" y="6470017"/>
            <a:ext cx="12192000" cy="456775"/>
          </a:xfrm>
          <a:prstGeom prst="rect">
            <a:avLst/>
          </a:prstGeom>
          <a:gradFill>
            <a:gsLst>
              <a:gs pos="0">
                <a:schemeClr val="accent1"/>
              </a:gs>
              <a:gs pos="78000">
                <a:srgbClr val="000000"/>
              </a:gs>
            </a:gsLst>
            <a:lin ang="2400000"/>
          </a:gradFill>
          <a:ln w="12700">
            <a:miter lim="400000"/>
          </a:ln>
        </p:spPr>
        <p:txBody>
          <a:bodyPr lIns="45718" tIns="45718" rIns="45718" bIns="45718" anchor="ctr"/>
          <a:lstStyle/>
          <a:p>
            <a:pPr algn="ctr">
              <a:defRPr>
                <a:solidFill>
                  <a:srgbClr val="FFFFFF"/>
                </a:solidFill>
              </a:defRPr>
            </a:pPr>
            <a:endParaRPr/>
          </a:p>
        </p:txBody>
      </p:sp>
      <p:sp>
        <p:nvSpPr>
          <p:cNvPr id="6" name="TextBox 5">
            <a:extLst>
              <a:ext uri="{FF2B5EF4-FFF2-40B4-BE49-F238E27FC236}">
                <a16:creationId xmlns:a16="http://schemas.microsoft.com/office/drawing/2014/main" id="{5B14C98A-027D-4CEC-D901-80C7868F7B6F}"/>
              </a:ext>
            </a:extLst>
          </p:cNvPr>
          <p:cNvSpPr txBox="1"/>
          <p:nvPr/>
        </p:nvSpPr>
        <p:spPr>
          <a:xfrm>
            <a:off x="2423160" y="6484021"/>
            <a:ext cx="7554191" cy="646331"/>
          </a:xfrm>
          <a:prstGeom prst="rect">
            <a:avLst/>
          </a:prstGeom>
          <a:noFill/>
        </p:spPr>
        <p:txBody>
          <a:bodyPr wrap="square" rtlCol="0">
            <a:spAutoFit/>
          </a:bodyPr>
          <a:lstStyle/>
          <a:p>
            <a:r>
              <a:rPr lang="en-US" dirty="0">
                <a:solidFill>
                  <a:schemeClr val="accent4">
                    <a:lumMod val="40000"/>
                    <a:lumOff val="60000"/>
                  </a:schemeClr>
                </a:solidFill>
                <a:latin typeface="Times New Roman" panose="02020603050405020304" pitchFamily="18" charset="0"/>
                <a:cs typeface="Times New Roman" panose="02020603050405020304" pitchFamily="18" charset="0"/>
              </a:rPr>
              <a:t>International Science Nutrition Society- CURARE CAUSAM- 2023  </a:t>
            </a:r>
          </a:p>
          <a:p>
            <a:endParaRPr lang="en-US" dirty="0"/>
          </a:p>
        </p:txBody>
      </p:sp>
    </p:spTree>
    <p:extLst>
      <p:ext uri="{BB962C8B-B14F-4D97-AF65-F5344CB8AC3E}">
        <p14:creationId xmlns:p14="http://schemas.microsoft.com/office/powerpoint/2010/main" val="7545885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F40FBDA-CEB1-40F0-9AB9-BD9C402D7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Desk with stethoscope and computer keyboard">
            <a:extLst>
              <a:ext uri="{FF2B5EF4-FFF2-40B4-BE49-F238E27FC236}">
                <a16:creationId xmlns:a16="http://schemas.microsoft.com/office/drawing/2014/main" id="{38D08E29-4322-176A-0F4A-C20FA7413C53}"/>
              </a:ext>
            </a:extLst>
          </p:cNvPr>
          <p:cNvPicPr>
            <a:picLocks noChangeAspect="1"/>
          </p:cNvPicPr>
          <p:nvPr/>
        </p:nvPicPr>
        <p:blipFill rotWithShape="1">
          <a:blip r:embed="rId2">
            <a:alphaModFix amt="45000"/>
          </a:blip>
          <a:srcRect t="558" b="15172"/>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0344D4FE-ABEF-4230-9E4E-AD5782FC7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noFill/>
          <a:ln w="9525" cap="sq" cmpd="sng" algn="ctr">
            <a:solidFill>
              <a:schemeClr val="tx1">
                <a:lumMod val="75000"/>
                <a:lumOff val="25000"/>
              </a:schemeClr>
            </a:solidFill>
            <a:prstDash val="solid"/>
            <a:miter lim="800000"/>
          </a:ln>
          <a:effectLst>
            <a:softEdge rad="0"/>
          </a:effectLst>
        </p:spPr>
      </p:sp>
      <p:sp>
        <p:nvSpPr>
          <p:cNvPr id="2" name="Title 1">
            <a:extLst>
              <a:ext uri="{FF2B5EF4-FFF2-40B4-BE49-F238E27FC236}">
                <a16:creationId xmlns:a16="http://schemas.microsoft.com/office/drawing/2014/main" id="{97E5BD7A-9E43-FC85-48B5-17F18485E922}"/>
              </a:ext>
            </a:extLst>
          </p:cNvPr>
          <p:cNvSpPr>
            <a:spLocks noGrp="1"/>
          </p:cNvSpPr>
          <p:nvPr>
            <p:ph type="title"/>
          </p:nvPr>
        </p:nvSpPr>
        <p:spPr>
          <a:xfrm>
            <a:off x="1769532" y="1695576"/>
            <a:ext cx="8652938" cy="2857191"/>
          </a:xfrm>
        </p:spPr>
        <p:txBody>
          <a:bodyPr vert="horz" lIns="91440" tIns="45720" rIns="91440" bIns="45720" rtlCol="0" anchor="ctr">
            <a:normAutofit/>
          </a:bodyPr>
          <a:lstStyle/>
          <a:p>
            <a:pPr algn="ctr"/>
            <a:r>
              <a:rPr lang="en-US" sz="8000" dirty="0"/>
              <a:t>Nutritional</a:t>
            </a:r>
            <a:br>
              <a:rPr lang="en-US" sz="8000" dirty="0"/>
            </a:br>
            <a:r>
              <a:rPr lang="en-US" sz="8000" dirty="0"/>
              <a:t>Relevancies</a:t>
            </a:r>
          </a:p>
        </p:txBody>
      </p:sp>
      <p:sp>
        <p:nvSpPr>
          <p:cNvPr id="13" name="Rectangle 12">
            <a:extLst>
              <a:ext uri="{FF2B5EF4-FFF2-40B4-BE49-F238E27FC236}">
                <a16:creationId xmlns:a16="http://schemas.microsoft.com/office/drawing/2014/main" id="{9325F979-D3F9-4926-81B7-7ACCB31A50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9525" cap="sq" cmpd="sng" algn="ctr">
            <a:solidFill>
              <a:schemeClr val="tx1">
                <a:lumMod val="75000"/>
                <a:lumOff val="25000"/>
                <a:alpha val="80000"/>
              </a:schemeClr>
            </a:solidFill>
            <a:prstDash val="solid"/>
            <a:miter lim="800000"/>
          </a:ln>
          <a:effectLst/>
        </p:spPr>
      </p:sp>
    </p:spTree>
    <p:extLst>
      <p:ext uri="{BB962C8B-B14F-4D97-AF65-F5344CB8AC3E}">
        <p14:creationId xmlns:p14="http://schemas.microsoft.com/office/powerpoint/2010/main" val="3684751690"/>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696CCA-54B9-D452-25E3-E384BE753EE1}"/>
              </a:ext>
            </a:extLst>
          </p:cNvPr>
          <p:cNvSpPr>
            <a:spLocks noGrp="1"/>
          </p:cNvSpPr>
          <p:nvPr>
            <p:ph type="title"/>
          </p:nvPr>
        </p:nvSpPr>
        <p:spPr>
          <a:xfrm>
            <a:off x="838200" y="365125"/>
            <a:ext cx="10515600" cy="1325563"/>
          </a:xfrm>
        </p:spPr>
        <p:txBody>
          <a:bodyPr>
            <a:normAutofit/>
          </a:bodyPr>
          <a:lstStyle/>
          <a:p>
            <a:r>
              <a:rPr lang="en-US" sz="5400"/>
              <a:t>Iron</a:t>
            </a:r>
          </a:p>
        </p:txBody>
      </p:sp>
      <p:sp>
        <p:nvSpPr>
          <p:cNvPr id="17"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A73BD29-9589-57A2-12FF-1A29C8A071A9}"/>
              </a:ext>
            </a:extLst>
          </p:cNvPr>
          <p:cNvSpPr>
            <a:spLocks noGrp="1"/>
          </p:cNvSpPr>
          <p:nvPr>
            <p:ph idx="1"/>
          </p:nvPr>
        </p:nvSpPr>
        <p:spPr>
          <a:xfrm>
            <a:off x="838200" y="1929384"/>
            <a:ext cx="10515600" cy="4251960"/>
          </a:xfrm>
        </p:spPr>
        <p:txBody>
          <a:bodyPr>
            <a:normAutofit/>
          </a:bodyPr>
          <a:lstStyle/>
          <a:p>
            <a:r>
              <a:rPr lang="en-US" sz="2200" dirty="0"/>
              <a:t>Iron- acts through DNA synthesis action. Iron deficiency, prevents proper functioning of ribonucleotide reductase, a very important enzyme responsible for new cell production, like new hair follicles, causing hair growth problems. Lack of iron- iron is very important in protecting the cells from oxidative stress, can lead to build up of H2O2 - peroxide in the cells and cause their  damage- causing inflammation caused alopecia.</a:t>
            </a:r>
          </a:p>
          <a:p>
            <a:r>
              <a:rPr lang="en-US" sz="2200" dirty="0"/>
              <a:t>Iron regulates hair growth genes.</a:t>
            </a:r>
          </a:p>
          <a:p>
            <a:r>
              <a:rPr lang="en-US" sz="2200" dirty="0"/>
              <a:t>Inflammation caused is also caused by toxicity that causes inflammation and uses body reserves of iron, zinc, fatty acids- natural anti-inflammatory agents. Toxins on other levels cause hormone disbalance and through that we have multiple causes driving alopecia. Toxins directly disrupt the gut lining causing leaky gut that in turn also by food related antibody production causes an immune hair follicle attack. </a:t>
            </a:r>
          </a:p>
        </p:txBody>
      </p:sp>
      <p:sp>
        <p:nvSpPr>
          <p:cNvPr id="4" name="Rectangle 27">
            <a:extLst>
              <a:ext uri="{FF2B5EF4-FFF2-40B4-BE49-F238E27FC236}">
                <a16:creationId xmlns:a16="http://schemas.microsoft.com/office/drawing/2014/main" id="{4597EE88-812E-95CB-B28C-2DC1CECD143D}"/>
              </a:ext>
            </a:extLst>
          </p:cNvPr>
          <p:cNvSpPr/>
          <p:nvPr/>
        </p:nvSpPr>
        <p:spPr>
          <a:xfrm rot="10800000" flipH="1">
            <a:off x="-3048" y="6470017"/>
            <a:ext cx="12192000" cy="456775"/>
          </a:xfrm>
          <a:prstGeom prst="rect">
            <a:avLst/>
          </a:prstGeom>
          <a:gradFill>
            <a:gsLst>
              <a:gs pos="0">
                <a:schemeClr val="accent1"/>
              </a:gs>
              <a:gs pos="78000">
                <a:srgbClr val="000000"/>
              </a:gs>
            </a:gsLst>
            <a:lin ang="2400000"/>
          </a:gradFill>
          <a:ln w="12700">
            <a:miter lim="400000"/>
          </a:ln>
        </p:spPr>
        <p:txBody>
          <a:bodyPr lIns="45718" tIns="45718" rIns="45718" bIns="45718" anchor="ctr"/>
          <a:lstStyle/>
          <a:p>
            <a:pPr algn="ctr">
              <a:defRPr>
                <a:solidFill>
                  <a:srgbClr val="FFFFFF"/>
                </a:solidFill>
              </a:defRPr>
            </a:pPr>
            <a:endParaRPr/>
          </a:p>
        </p:txBody>
      </p:sp>
      <p:sp>
        <p:nvSpPr>
          <p:cNvPr id="5" name="TextBox 4">
            <a:extLst>
              <a:ext uri="{FF2B5EF4-FFF2-40B4-BE49-F238E27FC236}">
                <a16:creationId xmlns:a16="http://schemas.microsoft.com/office/drawing/2014/main" id="{D3ABB5C2-89B7-9693-0B45-AC301A90E1E5}"/>
              </a:ext>
            </a:extLst>
          </p:cNvPr>
          <p:cNvSpPr txBox="1"/>
          <p:nvPr/>
        </p:nvSpPr>
        <p:spPr>
          <a:xfrm>
            <a:off x="2670464" y="6500342"/>
            <a:ext cx="7564581" cy="646331"/>
          </a:xfrm>
          <a:prstGeom prst="rect">
            <a:avLst/>
          </a:prstGeom>
          <a:noFill/>
        </p:spPr>
        <p:txBody>
          <a:bodyPr wrap="square" rtlCol="0">
            <a:spAutoFit/>
          </a:bodyPr>
          <a:lstStyle/>
          <a:p>
            <a:r>
              <a:rPr lang="en-US" dirty="0">
                <a:solidFill>
                  <a:schemeClr val="accent4">
                    <a:lumMod val="40000"/>
                    <a:lumOff val="60000"/>
                  </a:schemeClr>
                </a:solidFill>
                <a:latin typeface="Times New Roman" panose="02020603050405020304" pitchFamily="18" charset="0"/>
                <a:cs typeface="Times New Roman" panose="02020603050405020304" pitchFamily="18" charset="0"/>
              </a:rPr>
              <a:t>International Science Nutrition Society- CURARE CAUSAM- 2023  </a:t>
            </a:r>
          </a:p>
          <a:p>
            <a:endParaRPr lang="en-US" dirty="0"/>
          </a:p>
        </p:txBody>
      </p:sp>
    </p:spTree>
    <p:extLst>
      <p:ext uri="{BB962C8B-B14F-4D97-AF65-F5344CB8AC3E}">
        <p14:creationId xmlns:p14="http://schemas.microsoft.com/office/powerpoint/2010/main" val="12875322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Rectangle 70"/>
          <p:cNvSpPr/>
          <p:nvPr/>
        </p:nvSpPr>
        <p:spPr>
          <a:xfrm>
            <a:off x="-1" y="0"/>
            <a:ext cx="12191697" cy="6858000"/>
          </a:xfrm>
          <a:prstGeom prst="rect">
            <a:avLst/>
          </a:prstGeom>
          <a:solidFill>
            <a:srgbClr val="FFFFFF"/>
          </a:solidFill>
          <a:ln w="12700">
            <a:miter lim="400000"/>
          </a:ln>
        </p:spPr>
        <p:txBody>
          <a:bodyPr lIns="45718" tIns="45718" rIns="45718" bIns="45718" anchor="ctr"/>
          <a:lstStyle/>
          <a:p>
            <a:pPr algn="ctr">
              <a:defRPr>
                <a:solidFill>
                  <a:srgbClr val="FFFFFF"/>
                </a:solidFill>
              </a:defRPr>
            </a:pPr>
            <a:endParaRPr/>
          </a:p>
        </p:txBody>
      </p:sp>
      <p:pic>
        <p:nvPicPr>
          <p:cNvPr id="157" name="Picture 20" descr="Picture 20"/>
          <p:cNvPicPr>
            <a:picLocks noChangeAspect="1"/>
          </p:cNvPicPr>
          <p:nvPr/>
        </p:nvPicPr>
        <p:blipFill>
          <a:blip r:embed="rId3">
            <a:alphaModFix amt="50000"/>
          </a:blip>
          <a:srcRect t="29" r="10667"/>
          <a:stretch>
            <a:fillRect/>
          </a:stretch>
        </p:blipFill>
        <p:spPr>
          <a:xfrm>
            <a:off x="2926980" y="0"/>
            <a:ext cx="9264717" cy="6858000"/>
          </a:xfrm>
          <a:prstGeom prst="rect">
            <a:avLst/>
          </a:prstGeom>
          <a:ln w="12700">
            <a:miter lim="400000"/>
          </a:ln>
        </p:spPr>
      </p:pic>
      <p:sp>
        <p:nvSpPr>
          <p:cNvPr id="158" name="Title 1"/>
          <p:cNvSpPr txBox="1">
            <a:spLocks noGrp="1"/>
          </p:cNvSpPr>
          <p:nvPr>
            <p:ph type="title"/>
          </p:nvPr>
        </p:nvSpPr>
        <p:spPr>
          <a:xfrm>
            <a:off x="5859482" y="2944295"/>
            <a:ext cx="5941976" cy="1166551"/>
          </a:xfrm>
          <a:prstGeom prst="rect">
            <a:avLst/>
          </a:prstGeom>
        </p:spPr>
        <p:txBody>
          <a:bodyPr anchor="b"/>
          <a:lstStyle/>
          <a:p>
            <a:pPr algn="ctr">
              <a:defRPr sz="5400">
                <a:solidFill>
                  <a:srgbClr val="000000"/>
                </a:solidFill>
              </a:defRPr>
            </a:pPr>
            <a:r>
              <a:t>Dr. Tina </a:t>
            </a:r>
            <a:r>
              <a:rPr sz="6600"/>
              <a:t>Božičnik</a:t>
            </a:r>
          </a:p>
        </p:txBody>
      </p:sp>
      <p:sp>
        <p:nvSpPr>
          <p:cNvPr id="159" name="Freeform: Shape 72"/>
          <p:cNvSpPr/>
          <p:nvPr/>
        </p:nvSpPr>
        <p:spPr>
          <a:xfrm>
            <a:off x="-1" y="2"/>
            <a:ext cx="5859485" cy="6857999"/>
          </a:xfrm>
          <a:custGeom>
            <a:avLst/>
            <a:gdLst/>
            <a:ahLst/>
            <a:cxnLst>
              <a:cxn ang="0">
                <a:pos x="wd2" y="hd2"/>
              </a:cxn>
              <a:cxn ang="5400000">
                <a:pos x="wd2" y="hd2"/>
              </a:cxn>
              <a:cxn ang="10800000">
                <a:pos x="wd2" y="hd2"/>
              </a:cxn>
              <a:cxn ang="16200000">
                <a:pos x="wd2" y="hd2"/>
              </a:cxn>
            </a:cxnLst>
            <a:rect l="0" t="0" r="r" b="b"/>
            <a:pathLst>
              <a:path w="21600" h="21600" extrusionOk="0">
                <a:moveTo>
                  <a:pt x="11792" y="0"/>
                </a:moveTo>
                <a:lnTo>
                  <a:pt x="14607" y="0"/>
                </a:lnTo>
                <a:lnTo>
                  <a:pt x="15224" y="406"/>
                </a:lnTo>
                <a:cubicBezTo>
                  <a:pt x="19118" y="3093"/>
                  <a:pt x="21600" y="7159"/>
                  <a:pt x="21600" y="11711"/>
                </a:cubicBezTo>
                <a:cubicBezTo>
                  <a:pt x="21600" y="15504"/>
                  <a:pt x="19876" y="18960"/>
                  <a:pt x="17048" y="21562"/>
                </a:cubicBezTo>
                <a:lnTo>
                  <a:pt x="17005" y="21600"/>
                </a:lnTo>
                <a:lnTo>
                  <a:pt x="14810" y="21600"/>
                </a:lnTo>
                <a:lnTo>
                  <a:pt x="15384" y="21164"/>
                </a:lnTo>
                <a:cubicBezTo>
                  <a:pt x="18277" y="18745"/>
                  <a:pt x="20067" y="15403"/>
                  <a:pt x="20067" y="11711"/>
                </a:cubicBezTo>
                <a:cubicBezTo>
                  <a:pt x="20067" y="6865"/>
                  <a:pt x="16984" y="2622"/>
                  <a:pt x="12369" y="277"/>
                </a:cubicBezTo>
                <a:close/>
                <a:moveTo>
                  <a:pt x="0" y="0"/>
                </a:moveTo>
                <a:lnTo>
                  <a:pt x="10842" y="0"/>
                </a:lnTo>
                <a:lnTo>
                  <a:pt x="11491" y="278"/>
                </a:lnTo>
                <a:cubicBezTo>
                  <a:pt x="16338" y="2479"/>
                  <a:pt x="19629" y="6774"/>
                  <a:pt x="19629" y="11711"/>
                </a:cubicBezTo>
                <a:cubicBezTo>
                  <a:pt x="19629" y="15301"/>
                  <a:pt x="17888" y="18552"/>
                  <a:pt x="15074" y="20905"/>
                </a:cubicBezTo>
                <a:lnTo>
                  <a:pt x="14160" y="21600"/>
                </a:lnTo>
                <a:lnTo>
                  <a:pt x="0" y="21600"/>
                </a:lnTo>
                <a:close/>
              </a:path>
            </a:pathLst>
          </a:custGeom>
          <a:solidFill>
            <a:srgbClr val="FFFFFF">
              <a:alpha val="90000"/>
            </a:srgbClr>
          </a:solidFill>
          <a:ln w="12700">
            <a:miter lim="400000"/>
          </a:ln>
        </p:spPr>
        <p:txBody>
          <a:bodyPr lIns="45718" tIns="45718" rIns="45718" bIns="45718" anchor="ctr"/>
          <a:lstStyle/>
          <a:p>
            <a:pPr algn="ctr">
              <a:defRPr>
                <a:solidFill>
                  <a:srgbClr val="FFFFFF"/>
                </a:solidFill>
              </a:defRPr>
            </a:pPr>
            <a:endParaRPr/>
          </a:p>
        </p:txBody>
      </p:sp>
      <p:pic>
        <p:nvPicPr>
          <p:cNvPr id="160" name="Picture 19" descr="Picture 19"/>
          <p:cNvPicPr>
            <a:picLocks noChangeAspect="1"/>
          </p:cNvPicPr>
          <p:nvPr/>
        </p:nvPicPr>
        <p:blipFill>
          <a:blip r:embed="rId4"/>
          <a:stretch>
            <a:fillRect/>
          </a:stretch>
        </p:blipFill>
        <p:spPr>
          <a:xfrm>
            <a:off x="10335100" y="171871"/>
            <a:ext cx="2038992" cy="1773898"/>
          </a:xfrm>
          <a:prstGeom prst="rect">
            <a:avLst/>
          </a:prstGeom>
          <a:ln w="12700">
            <a:miter lim="400000"/>
          </a:ln>
        </p:spPr>
      </p:pic>
      <p:pic>
        <p:nvPicPr>
          <p:cNvPr id="161" name="Picture 15" descr="Picture 15"/>
          <p:cNvPicPr>
            <a:picLocks noChangeAspect="1"/>
          </p:cNvPicPr>
          <p:nvPr/>
        </p:nvPicPr>
        <p:blipFill>
          <a:blip r:embed="rId5"/>
          <a:stretch>
            <a:fillRect/>
          </a:stretch>
        </p:blipFill>
        <p:spPr>
          <a:xfrm>
            <a:off x="-1314450" y="-252514"/>
            <a:ext cx="7108471" cy="7108473"/>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1000"/>
                                  </p:stCondLst>
                                  <p:iterate>
                                    <p:tmAbs val="0"/>
                                  </p:iterate>
                                  <p:childTnLst>
                                    <p:set>
                                      <p:cBhvr>
                                        <p:cTn id="6" fill="hold"/>
                                        <p:tgtEl>
                                          <p:spTgt spid="158"/>
                                        </p:tgtEl>
                                        <p:attrNameLst>
                                          <p:attrName>style.visibility</p:attrName>
                                        </p:attrNameLst>
                                      </p:cBhvr>
                                      <p:to>
                                        <p:strVal val="visible"/>
                                      </p:to>
                                    </p:set>
                                    <p:animEffect transition="in" filter="dissolve">
                                      <p:cBhvr>
                                        <p:cTn id="7" dur="400"/>
                                        <p:tgtEl>
                                          <p:spTgt spid="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 grpId="0"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BGRectangle">
            <a:extLst>
              <a:ext uri="{FF2B5EF4-FFF2-40B4-BE49-F238E27FC236}">
                <a16:creationId xmlns:a16="http://schemas.microsoft.com/office/drawing/2014/main" id="{25E8815A-9407-4234-B08F-A1E49DCD7F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6182"/>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AD72D4D1-076F-49D3-9889-EFC4F6D7C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4A468779-CD9D-D10C-F3C8-0CBE8466451C}"/>
              </a:ext>
            </a:extLst>
          </p:cNvPr>
          <p:cNvPicPr>
            <a:picLocks noChangeAspect="1"/>
          </p:cNvPicPr>
          <p:nvPr/>
        </p:nvPicPr>
        <p:blipFill rotWithShape="1">
          <a:blip r:embed="rId2">
            <a:alphaModFix amt="50000"/>
          </a:blip>
          <a:srcRect/>
          <a:stretch/>
        </p:blipFill>
        <p:spPr>
          <a:xfrm>
            <a:off x="20" y="1"/>
            <a:ext cx="12191980" cy="6857999"/>
          </a:xfrm>
          <a:prstGeom prst="rect">
            <a:avLst/>
          </a:prstGeom>
        </p:spPr>
      </p:pic>
      <p:sp>
        <p:nvSpPr>
          <p:cNvPr id="2" name="Title 1">
            <a:extLst>
              <a:ext uri="{FF2B5EF4-FFF2-40B4-BE49-F238E27FC236}">
                <a16:creationId xmlns:a16="http://schemas.microsoft.com/office/drawing/2014/main" id="{18E1D101-770C-F825-DFB8-E9FF4F82513C}"/>
              </a:ext>
            </a:extLst>
          </p:cNvPr>
          <p:cNvSpPr>
            <a:spLocks noGrp="1"/>
          </p:cNvSpPr>
          <p:nvPr>
            <p:ph type="title"/>
          </p:nvPr>
        </p:nvSpPr>
        <p:spPr>
          <a:xfrm>
            <a:off x="657019" y="539646"/>
            <a:ext cx="3981018" cy="5354477"/>
          </a:xfrm>
        </p:spPr>
        <p:txBody>
          <a:bodyPr>
            <a:normAutofit/>
          </a:bodyPr>
          <a:lstStyle/>
          <a:p>
            <a:pPr algn="r"/>
            <a:r>
              <a:rPr lang="en-US" dirty="0">
                <a:solidFill>
                  <a:schemeClr val="bg1"/>
                </a:solidFill>
              </a:rPr>
              <a:t>Zinc Deficiency </a:t>
            </a:r>
          </a:p>
        </p:txBody>
      </p:sp>
      <p:sp>
        <p:nvSpPr>
          <p:cNvPr id="13" name="!!Line">
            <a:extLst>
              <a:ext uri="{FF2B5EF4-FFF2-40B4-BE49-F238E27FC236}">
                <a16:creationId xmlns:a16="http://schemas.microsoft.com/office/drawing/2014/main" id="{C9C56819-FD02-4626-ABF5-85C7463C9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0580" y="2057400"/>
            <a:ext cx="27432" cy="2743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A047146-DECE-A387-876A-8F51FE2897AC}"/>
              </a:ext>
            </a:extLst>
          </p:cNvPr>
          <p:cNvSpPr>
            <a:spLocks noGrp="1"/>
          </p:cNvSpPr>
          <p:nvPr>
            <p:ph idx="1"/>
          </p:nvPr>
        </p:nvSpPr>
        <p:spPr>
          <a:xfrm>
            <a:off x="4670555" y="3767038"/>
            <a:ext cx="6377769" cy="4930246"/>
          </a:xfrm>
        </p:spPr>
        <p:txBody>
          <a:bodyPr anchor="ctr">
            <a:normAutofit/>
          </a:bodyPr>
          <a:lstStyle/>
          <a:p>
            <a:r>
              <a:rPr lang="en-US" sz="2400" dirty="0">
                <a:solidFill>
                  <a:schemeClr val="bg1"/>
                </a:solidFill>
              </a:rPr>
              <a:t>Zinc is a key element in immunity, protein synthesis and cell division and very important therefore in follicle growth. Without zinc hair regeneration and growth is impossible.</a:t>
            </a:r>
          </a:p>
          <a:p>
            <a:endParaRPr lang="en-US" sz="2400" dirty="0">
              <a:solidFill>
                <a:schemeClr val="bg1"/>
              </a:solidFill>
            </a:endParaRPr>
          </a:p>
        </p:txBody>
      </p:sp>
    </p:spTree>
    <p:extLst>
      <p:ext uri="{BB962C8B-B14F-4D97-AF65-F5344CB8AC3E}">
        <p14:creationId xmlns:p14="http://schemas.microsoft.com/office/powerpoint/2010/main" val="10146361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580E51F-AFF6-383B-E6A6-51CEF46D7FD3}"/>
              </a:ext>
            </a:extLst>
          </p:cNvPr>
          <p:cNvSpPr>
            <a:spLocks noGrp="1"/>
          </p:cNvSpPr>
          <p:nvPr>
            <p:ph type="title"/>
          </p:nvPr>
        </p:nvSpPr>
        <p:spPr>
          <a:xfrm>
            <a:off x="838200" y="365125"/>
            <a:ext cx="10515600" cy="1325563"/>
          </a:xfrm>
        </p:spPr>
        <p:txBody>
          <a:bodyPr>
            <a:normAutofit/>
          </a:bodyPr>
          <a:lstStyle/>
          <a:p>
            <a:r>
              <a:rPr lang="en-US"/>
              <a:t>Biotin Deficiency (Vitamin H) </a:t>
            </a:r>
          </a:p>
        </p:txBody>
      </p:sp>
      <p:sp>
        <p:nvSpPr>
          <p:cNvPr id="36" name="Arc 3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98F9C22-355C-EE03-9DC0-F36FE2230AA9}"/>
              </a:ext>
            </a:extLst>
          </p:cNvPr>
          <p:cNvSpPr>
            <a:spLocks noGrp="1"/>
          </p:cNvSpPr>
          <p:nvPr>
            <p:ph idx="1"/>
          </p:nvPr>
        </p:nvSpPr>
        <p:spPr>
          <a:xfrm>
            <a:off x="838200" y="1825625"/>
            <a:ext cx="10515600" cy="4351338"/>
          </a:xfrm>
        </p:spPr>
        <p:txBody>
          <a:bodyPr>
            <a:normAutofit/>
          </a:bodyPr>
          <a:lstStyle/>
          <a:p>
            <a:r>
              <a:rPr lang="en-US"/>
              <a:t>Very important for people on antiepileptic medication and frequent use of antibiotics can cause Biotin deficiency. Biotin plays a role in carboxylation processes in the body and through that enabling our cells have enough energy. Transforming nutrients into energy. You need biotin for radiant skin and beautiful hair.</a:t>
            </a:r>
          </a:p>
          <a:p>
            <a:r>
              <a:rPr lang="en-US"/>
              <a:t>Your hair can thin or stop growing, skin becomes dehydrated because sebaceous glands can’t work, nails can become very brittle with vertical ridges.</a:t>
            </a:r>
          </a:p>
        </p:txBody>
      </p:sp>
      <p:sp>
        <p:nvSpPr>
          <p:cNvPr id="4" name="Rectangle 27">
            <a:extLst>
              <a:ext uri="{FF2B5EF4-FFF2-40B4-BE49-F238E27FC236}">
                <a16:creationId xmlns:a16="http://schemas.microsoft.com/office/drawing/2014/main" id="{37F0D27B-2725-2E49-F74E-BC2C8B157F05}"/>
              </a:ext>
            </a:extLst>
          </p:cNvPr>
          <p:cNvSpPr/>
          <p:nvPr/>
        </p:nvSpPr>
        <p:spPr>
          <a:xfrm rot="10800000" flipH="1">
            <a:off x="-3048" y="6470017"/>
            <a:ext cx="12192000" cy="456775"/>
          </a:xfrm>
          <a:prstGeom prst="rect">
            <a:avLst/>
          </a:prstGeom>
          <a:gradFill>
            <a:gsLst>
              <a:gs pos="0">
                <a:schemeClr val="accent1"/>
              </a:gs>
              <a:gs pos="78000">
                <a:srgbClr val="000000"/>
              </a:gs>
            </a:gsLst>
            <a:lin ang="2400000"/>
          </a:gradFill>
          <a:ln w="12700">
            <a:miter lim="400000"/>
          </a:ln>
        </p:spPr>
        <p:txBody>
          <a:bodyPr lIns="45718" tIns="45718" rIns="45718" bIns="45718" anchor="ctr"/>
          <a:lstStyle/>
          <a:p>
            <a:pPr algn="ctr">
              <a:defRPr>
                <a:solidFill>
                  <a:srgbClr val="FFFFFF"/>
                </a:solidFill>
              </a:defRPr>
            </a:pPr>
            <a:endParaRPr/>
          </a:p>
        </p:txBody>
      </p:sp>
      <p:sp>
        <p:nvSpPr>
          <p:cNvPr id="5" name="TextBox 4">
            <a:extLst>
              <a:ext uri="{FF2B5EF4-FFF2-40B4-BE49-F238E27FC236}">
                <a16:creationId xmlns:a16="http://schemas.microsoft.com/office/drawing/2014/main" id="{37D579B0-7CB0-7641-48D6-1855DE0DF683}"/>
              </a:ext>
            </a:extLst>
          </p:cNvPr>
          <p:cNvSpPr txBox="1"/>
          <p:nvPr/>
        </p:nvSpPr>
        <p:spPr>
          <a:xfrm>
            <a:off x="2763982" y="6504723"/>
            <a:ext cx="7621359" cy="646331"/>
          </a:xfrm>
          <a:prstGeom prst="rect">
            <a:avLst/>
          </a:prstGeom>
          <a:noFill/>
        </p:spPr>
        <p:txBody>
          <a:bodyPr wrap="square" rtlCol="0">
            <a:spAutoFit/>
          </a:bodyPr>
          <a:lstStyle/>
          <a:p>
            <a:r>
              <a:rPr lang="en-US" dirty="0">
                <a:solidFill>
                  <a:schemeClr val="accent4">
                    <a:lumMod val="40000"/>
                    <a:lumOff val="60000"/>
                  </a:schemeClr>
                </a:solidFill>
                <a:latin typeface="Times New Roman" panose="02020603050405020304" pitchFamily="18" charset="0"/>
                <a:cs typeface="Times New Roman" panose="02020603050405020304" pitchFamily="18" charset="0"/>
              </a:rPr>
              <a:t>International Science Nutrition Society- CURARE CAUSAM- 2023  </a:t>
            </a:r>
          </a:p>
          <a:p>
            <a:endParaRPr lang="en-US" dirty="0"/>
          </a:p>
        </p:txBody>
      </p:sp>
    </p:spTree>
    <p:extLst>
      <p:ext uri="{BB962C8B-B14F-4D97-AF65-F5344CB8AC3E}">
        <p14:creationId xmlns:p14="http://schemas.microsoft.com/office/powerpoint/2010/main" val="24389533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57D802-1BD8-3C9E-77C3-54C71B1ABEF3}"/>
              </a:ext>
            </a:extLst>
          </p:cNvPr>
          <p:cNvSpPr>
            <a:spLocks noGrp="1"/>
          </p:cNvSpPr>
          <p:nvPr>
            <p:ph type="title"/>
          </p:nvPr>
        </p:nvSpPr>
        <p:spPr>
          <a:xfrm>
            <a:off x="645065" y="1463040"/>
            <a:ext cx="3796306" cy="2690949"/>
          </a:xfrm>
        </p:spPr>
        <p:txBody>
          <a:bodyPr anchor="t">
            <a:normAutofit/>
          </a:bodyPr>
          <a:lstStyle/>
          <a:p>
            <a:r>
              <a:rPr lang="en-US" sz="4800"/>
              <a:t>Vitamin D</a:t>
            </a:r>
          </a:p>
        </p:txBody>
      </p:sp>
      <p:grpSp>
        <p:nvGrpSpPr>
          <p:cNvPr id="10" name="Group 9">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11" name="Rectangle 10">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4" name="Rectangle 1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E9A7365-D91A-3571-2268-936CD099E594}"/>
              </a:ext>
            </a:extLst>
          </p:cNvPr>
          <p:cNvSpPr>
            <a:spLocks noGrp="1"/>
          </p:cNvSpPr>
          <p:nvPr>
            <p:ph idx="1"/>
          </p:nvPr>
        </p:nvSpPr>
        <p:spPr>
          <a:xfrm>
            <a:off x="5656218" y="1463039"/>
            <a:ext cx="5542387" cy="4300447"/>
          </a:xfrm>
        </p:spPr>
        <p:txBody>
          <a:bodyPr anchor="t">
            <a:normAutofit/>
          </a:bodyPr>
          <a:lstStyle/>
          <a:p>
            <a:r>
              <a:rPr lang="en-US" sz="2200" dirty="0"/>
              <a:t>Regulates Th1 and Th1 and Th2 autoimmune response (anti-autoimmune action) it also regulates the hormonal environment for proper hair growth and regeneration (works epigenetically in a sense)</a:t>
            </a:r>
          </a:p>
        </p:txBody>
      </p:sp>
      <p:sp>
        <p:nvSpPr>
          <p:cNvPr id="4" name="Rectangle 27">
            <a:extLst>
              <a:ext uri="{FF2B5EF4-FFF2-40B4-BE49-F238E27FC236}">
                <a16:creationId xmlns:a16="http://schemas.microsoft.com/office/drawing/2014/main" id="{78E74600-5763-433F-31B8-9EECDFAFD57A}"/>
              </a:ext>
            </a:extLst>
          </p:cNvPr>
          <p:cNvSpPr/>
          <p:nvPr/>
        </p:nvSpPr>
        <p:spPr>
          <a:xfrm rot="10800000" flipH="1">
            <a:off x="-3048" y="6470017"/>
            <a:ext cx="12192000" cy="456775"/>
          </a:xfrm>
          <a:prstGeom prst="rect">
            <a:avLst/>
          </a:prstGeom>
          <a:gradFill>
            <a:gsLst>
              <a:gs pos="0">
                <a:schemeClr val="accent1"/>
              </a:gs>
              <a:gs pos="78000">
                <a:srgbClr val="000000"/>
              </a:gs>
            </a:gsLst>
            <a:lin ang="2400000"/>
          </a:gradFill>
          <a:ln w="12700">
            <a:miter lim="400000"/>
          </a:ln>
        </p:spPr>
        <p:txBody>
          <a:bodyPr lIns="45718" tIns="45718" rIns="45718" bIns="45718" anchor="ctr"/>
          <a:lstStyle/>
          <a:p>
            <a:pPr algn="ctr">
              <a:defRPr>
                <a:solidFill>
                  <a:srgbClr val="FFFFFF"/>
                </a:solidFill>
              </a:defRPr>
            </a:pPr>
            <a:endParaRPr/>
          </a:p>
        </p:txBody>
      </p:sp>
      <p:sp>
        <p:nvSpPr>
          <p:cNvPr id="5" name="TextBox 4">
            <a:extLst>
              <a:ext uri="{FF2B5EF4-FFF2-40B4-BE49-F238E27FC236}">
                <a16:creationId xmlns:a16="http://schemas.microsoft.com/office/drawing/2014/main" id="{06EDE7A1-FA50-C4ED-C6DE-B94375BF8388}"/>
              </a:ext>
            </a:extLst>
          </p:cNvPr>
          <p:cNvSpPr txBox="1"/>
          <p:nvPr/>
        </p:nvSpPr>
        <p:spPr>
          <a:xfrm>
            <a:off x="2637975" y="6459865"/>
            <a:ext cx="6909954" cy="646331"/>
          </a:xfrm>
          <a:prstGeom prst="rect">
            <a:avLst/>
          </a:prstGeom>
          <a:noFill/>
        </p:spPr>
        <p:txBody>
          <a:bodyPr wrap="square" rtlCol="0">
            <a:spAutoFit/>
          </a:bodyPr>
          <a:lstStyle/>
          <a:p>
            <a:r>
              <a:rPr lang="en-US" dirty="0">
                <a:solidFill>
                  <a:schemeClr val="accent4">
                    <a:lumMod val="40000"/>
                    <a:lumOff val="60000"/>
                  </a:schemeClr>
                </a:solidFill>
                <a:latin typeface="Times New Roman" panose="02020603050405020304" pitchFamily="18" charset="0"/>
                <a:cs typeface="Times New Roman" panose="02020603050405020304" pitchFamily="18" charset="0"/>
              </a:rPr>
              <a:t>International Science Nutrition Society- CURARE CAUSAM- 2023  </a:t>
            </a:r>
          </a:p>
          <a:p>
            <a:endParaRPr lang="en-US" dirty="0"/>
          </a:p>
        </p:txBody>
      </p:sp>
    </p:spTree>
    <p:extLst>
      <p:ext uri="{BB962C8B-B14F-4D97-AF65-F5344CB8AC3E}">
        <p14:creationId xmlns:p14="http://schemas.microsoft.com/office/powerpoint/2010/main" val="4052752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709F1D5-B0F1-4714-A239-E5B61C161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228FB460-D3FF-4440-A020-05982A09E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546" y="1011045"/>
            <a:ext cx="4369859" cy="4369859"/>
          </a:xfrm>
          <a:prstGeom prst="roundRect">
            <a:avLst>
              <a:gd name="adj" fmla="val 2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93911C-8662-1E0B-3271-02761B712617}"/>
              </a:ext>
            </a:extLst>
          </p:cNvPr>
          <p:cNvSpPr>
            <a:spLocks noGrp="1"/>
          </p:cNvSpPr>
          <p:nvPr>
            <p:ph type="title"/>
          </p:nvPr>
        </p:nvSpPr>
        <p:spPr>
          <a:xfrm>
            <a:off x="956826" y="1112969"/>
            <a:ext cx="3937298" cy="4166010"/>
          </a:xfrm>
        </p:spPr>
        <p:txBody>
          <a:bodyPr>
            <a:normAutofit/>
          </a:bodyPr>
          <a:lstStyle/>
          <a:p>
            <a:r>
              <a:rPr lang="en-US">
                <a:solidFill>
                  <a:srgbClr val="FFFFFF"/>
                </a:solidFill>
              </a:rPr>
              <a:t>Vitamin A </a:t>
            </a:r>
          </a:p>
        </p:txBody>
      </p:sp>
      <p:sp>
        <p:nvSpPr>
          <p:cNvPr id="23" name="Freeform: Shape 22">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B25F74FE-7757-C189-3DE1-613094292B4D}"/>
              </a:ext>
            </a:extLst>
          </p:cNvPr>
          <p:cNvSpPr>
            <a:spLocks noGrp="1"/>
          </p:cNvSpPr>
          <p:nvPr>
            <p:ph idx="1"/>
          </p:nvPr>
        </p:nvSpPr>
        <p:spPr>
          <a:xfrm>
            <a:off x="5976277" y="2341208"/>
            <a:ext cx="5257799" cy="2153674"/>
          </a:xfrm>
        </p:spPr>
        <p:txBody>
          <a:bodyPr anchor="t">
            <a:normAutofit/>
          </a:bodyPr>
          <a:lstStyle/>
          <a:p>
            <a:r>
              <a:rPr lang="en-US" dirty="0"/>
              <a:t>Works on hair follicle stem cells activation! Important here that OVER supplementation can cause hair loss and dramatic thinning.</a:t>
            </a:r>
          </a:p>
        </p:txBody>
      </p:sp>
      <p:sp>
        <p:nvSpPr>
          <p:cNvPr id="29" name="Freeform: Shape 28">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18308"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Rectangle 27">
            <a:extLst>
              <a:ext uri="{FF2B5EF4-FFF2-40B4-BE49-F238E27FC236}">
                <a16:creationId xmlns:a16="http://schemas.microsoft.com/office/drawing/2014/main" id="{D33F725D-6CB1-DAE1-1336-E288C5DAA521}"/>
              </a:ext>
            </a:extLst>
          </p:cNvPr>
          <p:cNvSpPr/>
          <p:nvPr/>
        </p:nvSpPr>
        <p:spPr>
          <a:xfrm rot="10800000" flipH="1">
            <a:off x="-3048" y="6470017"/>
            <a:ext cx="12192000" cy="456775"/>
          </a:xfrm>
          <a:prstGeom prst="rect">
            <a:avLst/>
          </a:prstGeom>
          <a:gradFill>
            <a:gsLst>
              <a:gs pos="0">
                <a:schemeClr val="accent1"/>
              </a:gs>
              <a:gs pos="78000">
                <a:srgbClr val="000000"/>
              </a:gs>
            </a:gsLst>
            <a:lin ang="2400000"/>
          </a:gradFill>
          <a:ln w="12700">
            <a:miter lim="400000"/>
          </a:ln>
        </p:spPr>
        <p:txBody>
          <a:bodyPr lIns="45718" tIns="45718" rIns="45718" bIns="45718" anchor="ctr"/>
          <a:lstStyle/>
          <a:p>
            <a:pPr algn="ctr">
              <a:defRPr>
                <a:solidFill>
                  <a:srgbClr val="FFFFFF"/>
                </a:solidFill>
              </a:defRPr>
            </a:pPr>
            <a:endParaRPr/>
          </a:p>
        </p:txBody>
      </p:sp>
      <p:sp>
        <p:nvSpPr>
          <p:cNvPr id="5" name="TextBox 4">
            <a:extLst>
              <a:ext uri="{FF2B5EF4-FFF2-40B4-BE49-F238E27FC236}">
                <a16:creationId xmlns:a16="http://schemas.microsoft.com/office/drawing/2014/main" id="{612C1F30-18CF-BA48-4FDE-3EB7E2B8307C}"/>
              </a:ext>
            </a:extLst>
          </p:cNvPr>
          <p:cNvSpPr txBox="1"/>
          <p:nvPr/>
        </p:nvSpPr>
        <p:spPr>
          <a:xfrm>
            <a:off x="2765485" y="6513294"/>
            <a:ext cx="8468591" cy="646331"/>
          </a:xfrm>
          <a:prstGeom prst="rect">
            <a:avLst/>
          </a:prstGeom>
          <a:noFill/>
        </p:spPr>
        <p:txBody>
          <a:bodyPr wrap="square" rtlCol="0">
            <a:spAutoFit/>
          </a:bodyPr>
          <a:lstStyle/>
          <a:p>
            <a:r>
              <a:rPr lang="en-US" dirty="0">
                <a:solidFill>
                  <a:schemeClr val="accent4">
                    <a:lumMod val="40000"/>
                    <a:lumOff val="60000"/>
                  </a:schemeClr>
                </a:solidFill>
                <a:latin typeface="Times New Roman" panose="02020603050405020304" pitchFamily="18" charset="0"/>
                <a:cs typeface="Times New Roman" panose="02020603050405020304" pitchFamily="18" charset="0"/>
              </a:rPr>
              <a:t>International Science Nutrition Society- CURARE CAUSAM- 2023  </a:t>
            </a:r>
          </a:p>
          <a:p>
            <a:endParaRPr lang="en-US" dirty="0"/>
          </a:p>
        </p:txBody>
      </p:sp>
    </p:spTree>
    <p:extLst>
      <p:ext uri="{BB962C8B-B14F-4D97-AF65-F5344CB8AC3E}">
        <p14:creationId xmlns:p14="http://schemas.microsoft.com/office/powerpoint/2010/main" val="41991233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16"/>
          <p:cNvSpPr txBox="1">
            <a:spLocks noGrp="1"/>
          </p:cNvSpPr>
          <p:nvPr>
            <p:ph type="title"/>
          </p:nvPr>
        </p:nvSpPr>
        <p:spPr>
          <a:xfrm>
            <a:off x="713628" y="2120902"/>
            <a:ext cx="4230000" cy="13710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1F3864"/>
              </a:buClr>
              <a:buSzPts val="4400"/>
              <a:buFont typeface="Calibri"/>
              <a:buNone/>
            </a:pPr>
            <a:r>
              <a:rPr lang="en-US" dirty="0">
                <a:solidFill>
                  <a:srgbClr val="1F3864"/>
                </a:solidFill>
              </a:rPr>
              <a:t>PROPRIETARY BLENDS LEGEND</a:t>
            </a:r>
            <a:endParaRPr dirty="0"/>
          </a:p>
        </p:txBody>
      </p:sp>
      <p:pic>
        <p:nvPicPr>
          <p:cNvPr id="214" name="Google Shape;214;p16" descr="Logo&#10;&#10;Description automatically generated"/>
          <p:cNvPicPr preferRelativeResize="0"/>
          <p:nvPr/>
        </p:nvPicPr>
        <p:blipFill rotWithShape="1">
          <a:blip r:embed="rId3">
            <a:alphaModFix/>
          </a:blip>
          <a:srcRect/>
          <a:stretch/>
        </p:blipFill>
        <p:spPr>
          <a:xfrm>
            <a:off x="1520090" y="3433038"/>
            <a:ext cx="2617076" cy="2251320"/>
          </a:xfrm>
          <a:prstGeom prst="rect">
            <a:avLst/>
          </a:prstGeom>
          <a:noFill/>
          <a:ln>
            <a:noFill/>
          </a:ln>
        </p:spPr>
      </p:pic>
      <p:sp>
        <p:nvSpPr>
          <p:cNvPr id="216" name="Google Shape;216;p16"/>
          <p:cNvSpPr txBox="1"/>
          <p:nvPr/>
        </p:nvSpPr>
        <p:spPr>
          <a:xfrm>
            <a:off x="5897096" y="581220"/>
            <a:ext cx="5576100" cy="507827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2400" b="1" dirty="0">
                <a:solidFill>
                  <a:srgbClr val="1F3864"/>
                </a:solidFill>
                <a:latin typeface="Calibri Light" panose="020F0302020204030204" pitchFamily="34" charset="0"/>
                <a:ea typeface="Avenir"/>
                <a:cs typeface="Calibri Light" panose="020F0302020204030204" pitchFamily="34" charset="0"/>
                <a:sym typeface="Avenir"/>
              </a:rPr>
              <a:t>Proprietary blend I: </a:t>
            </a:r>
            <a:r>
              <a:rPr lang="en-US" sz="2400" dirty="0">
                <a:solidFill>
                  <a:schemeClr val="dk1"/>
                </a:solidFill>
                <a:latin typeface="Calibri Light" panose="020F0302020204030204" pitchFamily="34" charset="0"/>
                <a:ea typeface="Avenir"/>
                <a:cs typeface="Calibri Light" panose="020F0302020204030204" pitchFamily="34" charset="0"/>
                <a:sym typeface="Avenir"/>
              </a:rPr>
              <a:t>Silica, Vitamin C, and Trace Minerals </a:t>
            </a:r>
            <a:endParaRPr sz="1600" dirty="0">
              <a:latin typeface="Calibri Light" panose="020F0302020204030204" pitchFamily="34" charset="0"/>
              <a:cs typeface="Calibri Light" panose="020F0302020204030204" pitchFamily="34" charset="0"/>
            </a:endParaRPr>
          </a:p>
          <a:p>
            <a:pPr marL="0" marR="0" lvl="0" indent="0" algn="l" rtl="0">
              <a:spcBef>
                <a:spcPts val="0"/>
              </a:spcBef>
              <a:spcAft>
                <a:spcPts val="0"/>
              </a:spcAft>
              <a:buNone/>
            </a:pPr>
            <a:endParaRPr sz="2400" dirty="0">
              <a:solidFill>
                <a:schemeClr val="dk1"/>
              </a:solidFill>
              <a:latin typeface="Calibri Light" panose="020F0302020204030204" pitchFamily="34" charset="0"/>
              <a:ea typeface="Avenir"/>
              <a:cs typeface="Calibri Light" panose="020F0302020204030204" pitchFamily="34" charset="0"/>
              <a:sym typeface="Avenir"/>
            </a:endParaRPr>
          </a:p>
          <a:p>
            <a:pPr marL="0" marR="0" lvl="0" indent="0" algn="l" rtl="0">
              <a:spcBef>
                <a:spcPts val="0"/>
              </a:spcBef>
              <a:spcAft>
                <a:spcPts val="0"/>
              </a:spcAft>
              <a:buNone/>
            </a:pPr>
            <a:r>
              <a:rPr lang="en-US" sz="2400" b="1" dirty="0">
                <a:solidFill>
                  <a:srgbClr val="1F3864"/>
                </a:solidFill>
                <a:latin typeface="Calibri Light" panose="020F0302020204030204" pitchFamily="34" charset="0"/>
                <a:ea typeface="Avenir"/>
                <a:cs typeface="Calibri Light" panose="020F0302020204030204" pitchFamily="34" charset="0"/>
                <a:sym typeface="Avenir"/>
              </a:rPr>
              <a:t>Proprietary blend II: </a:t>
            </a:r>
            <a:r>
              <a:rPr lang="en-US" sz="2400" dirty="0">
                <a:solidFill>
                  <a:schemeClr val="dk1"/>
                </a:solidFill>
                <a:latin typeface="Calibri Light" panose="020F0302020204030204" pitchFamily="34" charset="0"/>
                <a:ea typeface="Avenir"/>
                <a:cs typeface="Calibri Light" panose="020F0302020204030204" pitchFamily="34" charset="0"/>
                <a:sym typeface="Avenir"/>
              </a:rPr>
              <a:t>N-acetyl L-tyrosine, Anhydrous Caffeine, L-theanine, Velvet Bean Seed, Pine Bark, Curcumin, and Vitamin D</a:t>
            </a:r>
            <a:endParaRPr sz="1600" dirty="0">
              <a:latin typeface="Calibri Light" panose="020F0302020204030204" pitchFamily="34" charset="0"/>
              <a:cs typeface="Calibri Light" panose="020F0302020204030204" pitchFamily="34" charset="0"/>
            </a:endParaRPr>
          </a:p>
          <a:p>
            <a:pPr marL="0" marR="0" lvl="0" indent="0" algn="l" rtl="0">
              <a:spcBef>
                <a:spcPts val="0"/>
              </a:spcBef>
              <a:spcAft>
                <a:spcPts val="0"/>
              </a:spcAft>
              <a:buNone/>
            </a:pPr>
            <a:endParaRPr sz="2400" dirty="0">
              <a:solidFill>
                <a:schemeClr val="dk1"/>
              </a:solidFill>
              <a:latin typeface="Calibri Light" panose="020F0302020204030204" pitchFamily="34" charset="0"/>
              <a:ea typeface="Avenir"/>
              <a:cs typeface="Calibri Light" panose="020F0302020204030204" pitchFamily="34" charset="0"/>
              <a:sym typeface="Avenir"/>
            </a:endParaRPr>
          </a:p>
          <a:p>
            <a:pPr marL="0" marR="0" lvl="0" indent="0" algn="l" rtl="0">
              <a:spcBef>
                <a:spcPts val="0"/>
              </a:spcBef>
              <a:spcAft>
                <a:spcPts val="0"/>
              </a:spcAft>
              <a:buNone/>
            </a:pPr>
            <a:r>
              <a:rPr lang="en-US" sz="2400" b="1" dirty="0">
                <a:solidFill>
                  <a:srgbClr val="1F3864"/>
                </a:solidFill>
                <a:latin typeface="Calibri Light" panose="020F0302020204030204" pitchFamily="34" charset="0"/>
                <a:ea typeface="Avenir"/>
                <a:cs typeface="Calibri Light" panose="020F0302020204030204" pitchFamily="34" charset="0"/>
                <a:sym typeface="Avenir"/>
              </a:rPr>
              <a:t>Proprietary blend III: </a:t>
            </a:r>
            <a:r>
              <a:rPr lang="en-US" sz="2400" dirty="0">
                <a:solidFill>
                  <a:schemeClr val="dk1"/>
                </a:solidFill>
                <a:latin typeface="Calibri Light" panose="020F0302020204030204" pitchFamily="34" charset="0"/>
                <a:ea typeface="Avenir"/>
                <a:cs typeface="Calibri Light" panose="020F0302020204030204" pitchFamily="34" charset="0"/>
                <a:sym typeface="Avenir"/>
              </a:rPr>
              <a:t>Black seed oil, Resveratrol, turmeric, Raspberry Ketones, Apple Cider Vinegar, Aloe Vera, and D-Ribose</a:t>
            </a:r>
            <a:endParaRPr sz="1600" dirty="0">
              <a:latin typeface="Calibri Light" panose="020F0302020204030204" pitchFamily="34" charset="0"/>
              <a:cs typeface="Calibri Light" panose="020F0302020204030204" pitchFamily="34" charset="0"/>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2" name="Rectangle 27">
            <a:extLst>
              <a:ext uri="{FF2B5EF4-FFF2-40B4-BE49-F238E27FC236}">
                <a16:creationId xmlns:a16="http://schemas.microsoft.com/office/drawing/2014/main" id="{0ECAB0AD-968E-6782-CDE1-1726DEF54CB6}"/>
              </a:ext>
            </a:extLst>
          </p:cNvPr>
          <p:cNvSpPr/>
          <p:nvPr/>
        </p:nvSpPr>
        <p:spPr>
          <a:xfrm rot="10800000" flipH="1">
            <a:off x="-3048" y="6470017"/>
            <a:ext cx="12192000" cy="456775"/>
          </a:xfrm>
          <a:prstGeom prst="rect">
            <a:avLst/>
          </a:prstGeom>
          <a:gradFill>
            <a:gsLst>
              <a:gs pos="0">
                <a:schemeClr val="accent1"/>
              </a:gs>
              <a:gs pos="78000">
                <a:srgbClr val="000000"/>
              </a:gs>
            </a:gsLst>
            <a:lin ang="2400000"/>
          </a:gradFill>
          <a:ln w="12700">
            <a:miter lim="400000"/>
          </a:ln>
        </p:spPr>
        <p:txBody>
          <a:bodyPr lIns="45718" tIns="45718" rIns="45718" bIns="45718" anchor="ctr"/>
          <a:lstStyle/>
          <a:p>
            <a:pPr algn="ctr">
              <a:defRPr>
                <a:solidFill>
                  <a:srgbClr val="FFFFFF"/>
                </a:solidFill>
              </a:defRPr>
            </a:pPr>
            <a:endParaRPr/>
          </a:p>
        </p:txBody>
      </p:sp>
      <p:sp>
        <p:nvSpPr>
          <p:cNvPr id="3" name="TextBox 2">
            <a:extLst>
              <a:ext uri="{FF2B5EF4-FFF2-40B4-BE49-F238E27FC236}">
                <a16:creationId xmlns:a16="http://schemas.microsoft.com/office/drawing/2014/main" id="{E16BEFAA-F9BC-7C05-44DC-29720341F41D}"/>
              </a:ext>
            </a:extLst>
          </p:cNvPr>
          <p:cNvSpPr txBox="1"/>
          <p:nvPr/>
        </p:nvSpPr>
        <p:spPr>
          <a:xfrm>
            <a:off x="2623897" y="6501861"/>
            <a:ext cx="6938110" cy="646331"/>
          </a:xfrm>
          <a:prstGeom prst="rect">
            <a:avLst/>
          </a:prstGeom>
          <a:noFill/>
        </p:spPr>
        <p:txBody>
          <a:bodyPr wrap="square" rtlCol="0">
            <a:spAutoFit/>
          </a:bodyPr>
          <a:lstStyle/>
          <a:p>
            <a:r>
              <a:rPr lang="en-US" dirty="0">
                <a:solidFill>
                  <a:schemeClr val="accent4">
                    <a:lumMod val="40000"/>
                    <a:lumOff val="60000"/>
                  </a:schemeClr>
                </a:solidFill>
                <a:latin typeface="Times New Roman" panose="02020603050405020304" pitchFamily="18" charset="0"/>
                <a:cs typeface="Times New Roman" panose="02020603050405020304" pitchFamily="18" charset="0"/>
              </a:rPr>
              <a:t>International Science Nutrition Society- CURARE CAUSAM- 2023  </a:t>
            </a:r>
          </a:p>
          <a:p>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55AE2-C728-EC43-94F0-EFB9EC35F51E}"/>
              </a:ext>
            </a:extLst>
          </p:cNvPr>
          <p:cNvSpPr>
            <a:spLocks noGrp="1"/>
          </p:cNvSpPr>
          <p:nvPr>
            <p:ph type="title"/>
          </p:nvPr>
        </p:nvSpPr>
        <p:spPr>
          <a:xfrm>
            <a:off x="838200" y="365125"/>
            <a:ext cx="10515600" cy="1325563"/>
          </a:xfrm>
        </p:spPr>
        <p:txBody>
          <a:bodyPr anchor="ctr">
            <a:normAutofit/>
          </a:bodyPr>
          <a:lstStyle/>
          <a:p>
            <a:r>
              <a:rPr lang="hu-HU" dirty="0"/>
              <a:t>CASE STUDY </a:t>
            </a:r>
          </a:p>
        </p:txBody>
      </p:sp>
      <p:sp>
        <p:nvSpPr>
          <p:cNvPr id="4" name="Text Placeholder 3">
            <a:extLst>
              <a:ext uri="{FF2B5EF4-FFF2-40B4-BE49-F238E27FC236}">
                <a16:creationId xmlns:a16="http://schemas.microsoft.com/office/drawing/2014/main" id="{70F82DE4-4B53-DB40-972E-36C85F1D5F99}"/>
              </a:ext>
            </a:extLst>
          </p:cNvPr>
          <p:cNvSpPr>
            <a:spLocks noGrp="1"/>
          </p:cNvSpPr>
          <p:nvPr>
            <p:ph sz="half" idx="1"/>
          </p:nvPr>
        </p:nvSpPr>
        <p:spPr>
          <a:xfrm>
            <a:off x="838199" y="1604908"/>
            <a:ext cx="6944361" cy="4351338"/>
          </a:xfrm>
        </p:spPr>
        <p:txBody>
          <a:bodyPr>
            <a:normAutofit/>
          </a:bodyPr>
          <a:lstStyle/>
          <a:p>
            <a:pPr marL="0" indent="0">
              <a:lnSpc>
                <a:spcPct val="110000"/>
              </a:lnSpc>
              <a:buNone/>
            </a:pPr>
            <a:r>
              <a:rPr lang="en-US" sz="1600" b="1" dirty="0">
                <a:latin typeface="Calibri Light" panose="020F0302020204030204" pitchFamily="34" charset="0"/>
                <a:cs typeface="Calibri Light" panose="020F0302020204030204" pitchFamily="34" charset="0"/>
              </a:rPr>
              <a:t>Patient: Male </a:t>
            </a:r>
          </a:p>
          <a:p>
            <a:pPr marL="0" indent="0">
              <a:lnSpc>
                <a:spcPct val="110000"/>
              </a:lnSpc>
              <a:buNone/>
            </a:pPr>
            <a:r>
              <a:rPr lang="en-US" sz="1600" b="1" dirty="0">
                <a:latin typeface="Calibri Light" panose="020F0302020204030204" pitchFamily="34" charset="0"/>
                <a:cs typeface="Calibri Light" panose="020F0302020204030204" pitchFamily="34" charset="0"/>
              </a:rPr>
              <a:t>Age: 4 years old </a:t>
            </a:r>
          </a:p>
          <a:p>
            <a:pPr marL="0" indent="0">
              <a:lnSpc>
                <a:spcPct val="110000"/>
              </a:lnSpc>
              <a:buNone/>
            </a:pPr>
            <a:r>
              <a:rPr lang="en-US" sz="1600" b="1" dirty="0">
                <a:latin typeface="Calibri Light" panose="020F0302020204030204" pitchFamily="34" charset="0"/>
                <a:cs typeface="Calibri Light" panose="020F0302020204030204" pitchFamily="34" charset="0"/>
              </a:rPr>
              <a:t>Background/Symptoms: 4-year-old boy presented with a case of alopecia areata that progressed almost to alopecia totalis. He was healthy before without any known allergies or problems. Mother reports that a few weeks after the vaccination his hair started falling out and progressed to almost the entire scalp very quicky. Conventional prescribed treatments were not working.</a:t>
            </a:r>
          </a:p>
          <a:p>
            <a:pPr marL="0" indent="0">
              <a:lnSpc>
                <a:spcPct val="110000"/>
              </a:lnSpc>
              <a:buNone/>
            </a:pPr>
            <a:r>
              <a:rPr lang="en-US" sz="1600" b="1" dirty="0">
                <a:latin typeface="Calibri Light" panose="020F0302020204030204" pitchFamily="34" charset="0"/>
                <a:cs typeface="Calibri Light" panose="020F0302020204030204" pitchFamily="34" charset="0"/>
              </a:rPr>
              <a:t>Treatment: As he came in integrative whole-body examination was done and personalized treatment with the proprietary blends started</a:t>
            </a:r>
            <a:r>
              <a:rPr lang="en-US" sz="1600" b="1">
                <a:latin typeface="Calibri Light" panose="020F0302020204030204" pitchFamily="34" charset="0"/>
                <a:cs typeface="Calibri Light" panose="020F0302020204030204" pitchFamily="34" charset="0"/>
              </a:rPr>
              <a:t>. </a:t>
            </a:r>
            <a:endParaRPr lang="en-US" sz="1600" b="1" dirty="0">
              <a:latin typeface="Calibri Light" panose="020F0302020204030204" pitchFamily="34" charset="0"/>
              <a:cs typeface="Calibri Light" panose="020F0302020204030204" pitchFamily="34" charset="0"/>
            </a:endParaRPr>
          </a:p>
        </p:txBody>
      </p:sp>
      <p:pic>
        <p:nvPicPr>
          <p:cNvPr id="7" name="Picture 6" descr="Text&#10;&#10;Description automatically generated">
            <a:extLst>
              <a:ext uri="{FF2B5EF4-FFF2-40B4-BE49-F238E27FC236}">
                <a16:creationId xmlns:a16="http://schemas.microsoft.com/office/drawing/2014/main" id="{E9FB7067-F086-2E47-83E1-92CAA25249FB}"/>
              </a:ext>
            </a:extLst>
          </p:cNvPr>
          <p:cNvPicPr>
            <a:picLocks noChangeAspect="1"/>
          </p:cNvPicPr>
          <p:nvPr/>
        </p:nvPicPr>
        <p:blipFill>
          <a:blip r:embed="rId2"/>
          <a:stretch>
            <a:fillRect/>
          </a:stretch>
        </p:blipFill>
        <p:spPr>
          <a:xfrm>
            <a:off x="8351520" y="-1"/>
            <a:ext cx="3840480" cy="6412742"/>
          </a:xfrm>
          <a:prstGeom prst="rect">
            <a:avLst/>
          </a:prstGeom>
        </p:spPr>
      </p:pic>
      <p:sp>
        <p:nvSpPr>
          <p:cNvPr id="3" name="Rectangle 27">
            <a:extLst>
              <a:ext uri="{FF2B5EF4-FFF2-40B4-BE49-F238E27FC236}">
                <a16:creationId xmlns:a16="http://schemas.microsoft.com/office/drawing/2014/main" id="{DAE4E290-E3AA-6902-D8F6-DE83E1E318BA}"/>
              </a:ext>
            </a:extLst>
          </p:cNvPr>
          <p:cNvSpPr/>
          <p:nvPr/>
        </p:nvSpPr>
        <p:spPr>
          <a:xfrm rot="10800000" flipH="1">
            <a:off x="-3048" y="6470017"/>
            <a:ext cx="12192000" cy="456775"/>
          </a:xfrm>
          <a:prstGeom prst="rect">
            <a:avLst/>
          </a:prstGeom>
          <a:gradFill>
            <a:gsLst>
              <a:gs pos="0">
                <a:schemeClr val="accent1"/>
              </a:gs>
              <a:gs pos="78000">
                <a:srgbClr val="000000"/>
              </a:gs>
            </a:gsLst>
            <a:lin ang="2400000"/>
          </a:gradFill>
          <a:ln w="12700">
            <a:miter lim="400000"/>
          </a:ln>
        </p:spPr>
        <p:txBody>
          <a:bodyPr lIns="45718" tIns="45718" rIns="45718" bIns="45718" anchor="ctr"/>
          <a:lstStyle/>
          <a:p>
            <a:pPr algn="ctr">
              <a:defRPr>
                <a:solidFill>
                  <a:srgbClr val="FFFFFF"/>
                </a:solidFill>
              </a:defRPr>
            </a:pPr>
            <a:endParaRPr/>
          </a:p>
        </p:txBody>
      </p:sp>
      <p:sp>
        <p:nvSpPr>
          <p:cNvPr id="6" name="TextBox 5">
            <a:extLst>
              <a:ext uri="{FF2B5EF4-FFF2-40B4-BE49-F238E27FC236}">
                <a16:creationId xmlns:a16="http://schemas.microsoft.com/office/drawing/2014/main" id="{303AD6AC-B0B8-E017-CCDE-BFFDFAEB9FEE}"/>
              </a:ext>
            </a:extLst>
          </p:cNvPr>
          <p:cNvSpPr txBox="1"/>
          <p:nvPr/>
        </p:nvSpPr>
        <p:spPr>
          <a:xfrm>
            <a:off x="2899064" y="6470017"/>
            <a:ext cx="6660572" cy="646331"/>
          </a:xfrm>
          <a:prstGeom prst="rect">
            <a:avLst/>
          </a:prstGeom>
          <a:noFill/>
        </p:spPr>
        <p:txBody>
          <a:bodyPr wrap="square" rtlCol="0">
            <a:spAutoFit/>
          </a:bodyPr>
          <a:lstStyle/>
          <a:p>
            <a:r>
              <a:rPr lang="en-US" dirty="0">
                <a:solidFill>
                  <a:schemeClr val="accent4">
                    <a:lumMod val="40000"/>
                    <a:lumOff val="60000"/>
                  </a:schemeClr>
                </a:solidFill>
                <a:latin typeface="Times New Roman" panose="02020603050405020304" pitchFamily="18" charset="0"/>
                <a:cs typeface="Times New Roman" panose="02020603050405020304" pitchFamily="18" charset="0"/>
              </a:rPr>
              <a:t>International Science Nutrition Society- CURARE CAUSAM- 2023  </a:t>
            </a:r>
          </a:p>
          <a:p>
            <a:endParaRPr lang="en-US" dirty="0"/>
          </a:p>
        </p:txBody>
      </p:sp>
    </p:spTree>
    <p:extLst>
      <p:ext uri="{BB962C8B-B14F-4D97-AF65-F5344CB8AC3E}">
        <p14:creationId xmlns:p14="http://schemas.microsoft.com/office/powerpoint/2010/main" val="18530955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11BCFEA0-94F5-F900-0763-DCE911509411}"/>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4600" kern="1200">
                <a:solidFill>
                  <a:schemeClr val="tx1"/>
                </a:solidFill>
                <a:latin typeface="+mj-lt"/>
                <a:ea typeface="+mj-ea"/>
                <a:cs typeface="+mj-cs"/>
              </a:rPr>
              <a:t>Before Starting Conventional Treatment </a:t>
            </a:r>
          </a:p>
        </p:txBody>
      </p:sp>
      <p:sp>
        <p:nvSpPr>
          <p:cNvPr id="21"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a:extLst>
              <a:ext uri="{FF2B5EF4-FFF2-40B4-BE49-F238E27FC236}">
                <a16:creationId xmlns:a16="http://schemas.microsoft.com/office/drawing/2014/main" id="{6258BF48-D7E6-AE26-47D8-861B28A74677}"/>
              </a:ext>
            </a:extLst>
          </p:cNvPr>
          <p:cNvPicPr>
            <a:picLocks noGrp="1" noChangeAspect="1"/>
          </p:cNvPicPr>
          <p:nvPr>
            <p:ph idx="1"/>
          </p:nvPr>
        </p:nvPicPr>
        <p:blipFill>
          <a:blip r:embed="rId2"/>
          <a:stretch>
            <a:fillRect/>
          </a:stretch>
        </p:blipFill>
        <p:spPr>
          <a:xfrm>
            <a:off x="4845968" y="640080"/>
            <a:ext cx="6831271" cy="5550408"/>
          </a:xfrm>
          <a:prstGeom prst="rect">
            <a:avLst/>
          </a:prstGeom>
        </p:spPr>
      </p:pic>
    </p:spTree>
    <p:extLst>
      <p:ext uri="{BB962C8B-B14F-4D97-AF65-F5344CB8AC3E}">
        <p14:creationId xmlns:p14="http://schemas.microsoft.com/office/powerpoint/2010/main" val="38421117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34">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36">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38">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0">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Freeform: Shape 42">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AA3105D4-FFD1-45EA-142B-AA2C96DF1098}"/>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Progression After Conventional Treatment Started</a:t>
            </a:r>
            <a:endParaRPr lang="en-US" sz="4000" kern="1200" dirty="0">
              <a:solidFill>
                <a:srgbClr val="FFFFFF"/>
              </a:solidFill>
              <a:latin typeface="+mj-lt"/>
              <a:ea typeface="+mj-ea"/>
              <a:cs typeface="+mj-cs"/>
            </a:endParaRPr>
          </a:p>
        </p:txBody>
      </p:sp>
      <p:pic>
        <p:nvPicPr>
          <p:cNvPr id="4" name="Content Placeholder 3">
            <a:extLst>
              <a:ext uri="{FF2B5EF4-FFF2-40B4-BE49-F238E27FC236}">
                <a16:creationId xmlns:a16="http://schemas.microsoft.com/office/drawing/2014/main" id="{60C8C06F-9B6E-2F49-EDCF-259995B4567C}"/>
              </a:ext>
            </a:extLst>
          </p:cNvPr>
          <p:cNvPicPr>
            <a:picLocks noGrp="1" noChangeAspect="1"/>
          </p:cNvPicPr>
          <p:nvPr>
            <p:ph idx="1"/>
          </p:nvPr>
        </p:nvPicPr>
        <p:blipFill rotWithShape="1">
          <a:blip r:embed="rId2"/>
          <a:srcRect t="7392" r="-2" b="12964"/>
          <a:stretch/>
        </p:blipFill>
        <p:spPr>
          <a:xfrm>
            <a:off x="5326155" y="467208"/>
            <a:ext cx="5578293" cy="5923584"/>
          </a:xfrm>
          <a:prstGeom prst="rect">
            <a:avLst/>
          </a:prstGeom>
        </p:spPr>
      </p:pic>
    </p:spTree>
    <p:extLst>
      <p:ext uri="{BB962C8B-B14F-4D97-AF65-F5344CB8AC3E}">
        <p14:creationId xmlns:p14="http://schemas.microsoft.com/office/powerpoint/2010/main" val="33427006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9">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Rectangle 11">
            <a:extLst>
              <a:ext uri="{FF2B5EF4-FFF2-40B4-BE49-F238E27FC236}">
                <a16:creationId xmlns:a16="http://schemas.microsoft.com/office/drawing/2014/main" id="{5428AC11-BFDF-42EF-80FF-717BBF909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08628" y="1408629"/>
            <a:ext cx="6858000"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3">
            <a:extLst>
              <a:ext uri="{FF2B5EF4-FFF2-40B4-BE49-F238E27FC236}">
                <a16:creationId xmlns:a16="http://schemas.microsoft.com/office/drawing/2014/main" id="{2CC56AF6-38E4-490B-8E2B-1A1037B4ED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832"/>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339A6F5-AD6A-4D80-8AD9-6290D13AC4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513"/>
            <a:ext cx="6857572" cy="3581401"/>
          </a:xfrm>
          <a:prstGeom prst="rect">
            <a:avLst/>
          </a:prstGeom>
          <a:gradFill>
            <a:gsLst>
              <a:gs pos="0">
                <a:srgbClr val="000000">
                  <a:alpha val="61000"/>
                </a:srgbClr>
              </a:gs>
              <a:gs pos="95000">
                <a:schemeClr val="accent5">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C8C702B-72AB-08DD-CE09-C166A31DCCAE}"/>
              </a:ext>
            </a:extLst>
          </p:cNvPr>
          <p:cNvSpPr>
            <a:spLocks noGrp="1"/>
          </p:cNvSpPr>
          <p:nvPr>
            <p:ph type="title"/>
          </p:nvPr>
        </p:nvSpPr>
        <p:spPr>
          <a:xfrm>
            <a:off x="660042" y="2945176"/>
            <a:ext cx="2878688" cy="2757975"/>
          </a:xfrm>
        </p:spPr>
        <p:txBody>
          <a:bodyPr vert="horz" lIns="91440" tIns="45720" rIns="91440" bIns="45720" rtlCol="0" anchor="t">
            <a:normAutofit/>
          </a:bodyPr>
          <a:lstStyle/>
          <a:p>
            <a:r>
              <a:rPr lang="en-US" sz="3100">
                <a:solidFill>
                  <a:srgbClr val="FFFFFF"/>
                </a:solidFill>
              </a:rPr>
              <a:t>Progression After Administering 1 of 5 Proprietary Root Blends </a:t>
            </a:r>
          </a:p>
        </p:txBody>
      </p:sp>
      <p:sp>
        <p:nvSpPr>
          <p:cNvPr id="3" name="Content Placeholder 2">
            <a:extLst>
              <a:ext uri="{FF2B5EF4-FFF2-40B4-BE49-F238E27FC236}">
                <a16:creationId xmlns:a16="http://schemas.microsoft.com/office/drawing/2014/main" id="{7765F73A-1E8C-BFE2-E410-C5C799C3D124}"/>
              </a:ext>
            </a:extLst>
          </p:cNvPr>
          <p:cNvSpPr>
            <a:spLocks noGrp="1"/>
          </p:cNvSpPr>
          <p:nvPr>
            <p:ph idx="1"/>
          </p:nvPr>
        </p:nvSpPr>
        <p:spPr>
          <a:xfrm>
            <a:off x="660042" y="1062507"/>
            <a:ext cx="2708196" cy="1097758"/>
          </a:xfrm>
        </p:spPr>
        <p:txBody>
          <a:bodyPr vert="horz" lIns="91440" tIns="45720" rIns="91440" bIns="45720" rtlCol="0" anchor="b">
            <a:normAutofit/>
          </a:bodyPr>
          <a:lstStyle/>
          <a:p>
            <a:pPr marL="0" indent="0">
              <a:buNone/>
            </a:pPr>
            <a:r>
              <a:rPr lang="en-US" sz="2000">
                <a:solidFill>
                  <a:srgbClr val="FFFFFF"/>
                </a:solidFill>
              </a:rPr>
              <a:t>Proprietary Blend No. I was administered </a:t>
            </a:r>
          </a:p>
        </p:txBody>
      </p:sp>
      <p:pic>
        <p:nvPicPr>
          <p:cNvPr id="4" name="Picture 3">
            <a:extLst>
              <a:ext uri="{FF2B5EF4-FFF2-40B4-BE49-F238E27FC236}">
                <a16:creationId xmlns:a16="http://schemas.microsoft.com/office/drawing/2014/main" id="{F658AEC6-7BB8-AEFD-6705-8C824D759165}"/>
              </a:ext>
            </a:extLst>
          </p:cNvPr>
          <p:cNvPicPr>
            <a:picLocks noChangeAspect="1"/>
          </p:cNvPicPr>
          <p:nvPr/>
        </p:nvPicPr>
        <p:blipFill>
          <a:blip r:embed="rId2"/>
          <a:stretch>
            <a:fillRect/>
          </a:stretch>
        </p:blipFill>
        <p:spPr>
          <a:xfrm>
            <a:off x="4775217" y="1330595"/>
            <a:ext cx="3147413" cy="4196550"/>
          </a:xfrm>
          <a:prstGeom prst="rect">
            <a:avLst/>
          </a:prstGeom>
        </p:spPr>
      </p:pic>
      <p:pic>
        <p:nvPicPr>
          <p:cNvPr id="5" name="Picture 4">
            <a:extLst>
              <a:ext uri="{FF2B5EF4-FFF2-40B4-BE49-F238E27FC236}">
                <a16:creationId xmlns:a16="http://schemas.microsoft.com/office/drawing/2014/main" id="{3620B31F-72FA-5D4A-4517-0CC13938914D}"/>
              </a:ext>
            </a:extLst>
          </p:cNvPr>
          <p:cNvPicPr>
            <a:picLocks noChangeAspect="1"/>
          </p:cNvPicPr>
          <p:nvPr/>
        </p:nvPicPr>
        <p:blipFill>
          <a:blip r:embed="rId3"/>
          <a:stretch>
            <a:fillRect/>
          </a:stretch>
        </p:blipFill>
        <p:spPr>
          <a:xfrm>
            <a:off x="8266414" y="1334352"/>
            <a:ext cx="3141973" cy="4189297"/>
          </a:xfrm>
          <a:prstGeom prst="rect">
            <a:avLst/>
          </a:prstGeom>
        </p:spPr>
      </p:pic>
    </p:spTree>
    <p:extLst>
      <p:ext uri="{BB962C8B-B14F-4D97-AF65-F5344CB8AC3E}">
        <p14:creationId xmlns:p14="http://schemas.microsoft.com/office/powerpoint/2010/main" val="37595728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D3A9E89-033E-4C4A-8C41-416DABFFD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6293361-111E-427D-8E5B-256944AC8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4588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F6BA54-A02D-608D-3A64-C414158683B4}"/>
              </a:ext>
            </a:extLst>
          </p:cNvPr>
          <p:cNvSpPr>
            <a:spLocks noGrp="1"/>
          </p:cNvSpPr>
          <p:nvPr>
            <p:ph type="title"/>
          </p:nvPr>
        </p:nvSpPr>
        <p:spPr>
          <a:xfrm>
            <a:off x="8740797" y="1122363"/>
            <a:ext cx="3084758" cy="2902882"/>
          </a:xfrm>
        </p:spPr>
        <p:txBody>
          <a:bodyPr vert="horz" lIns="91440" tIns="45720" rIns="91440" bIns="45720" rtlCol="0" anchor="b">
            <a:normAutofit/>
          </a:bodyPr>
          <a:lstStyle/>
          <a:p>
            <a:r>
              <a:rPr lang="en-US" sz="4000" kern="1200">
                <a:solidFill>
                  <a:schemeClr val="tx1"/>
                </a:solidFill>
                <a:latin typeface="+mj-lt"/>
                <a:ea typeface="+mj-ea"/>
                <a:cs typeface="+mj-cs"/>
              </a:rPr>
              <a:t>Progression After 5 Months of Conventional Treatment </a:t>
            </a:r>
          </a:p>
        </p:txBody>
      </p:sp>
      <p:grpSp>
        <p:nvGrpSpPr>
          <p:cNvPr id="16" name="Group 15">
            <a:extLst>
              <a:ext uri="{FF2B5EF4-FFF2-40B4-BE49-F238E27FC236}">
                <a16:creationId xmlns:a16="http://schemas.microsoft.com/office/drawing/2014/main" id="{9A19A3F5-314C-46CC-8695-7C6BFCACFE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741664" y="73152"/>
            <a:ext cx="1178966" cy="232963"/>
            <a:chOff x="7763256" y="73152"/>
            <a:chExt cx="1178966" cy="232963"/>
          </a:xfrm>
        </p:grpSpPr>
        <p:sp>
          <p:nvSpPr>
            <p:cNvPr id="17" name="Rectangle 64">
              <a:extLst>
                <a:ext uri="{FF2B5EF4-FFF2-40B4-BE49-F238E27FC236}">
                  <a16:creationId xmlns:a16="http://schemas.microsoft.com/office/drawing/2014/main" id="{278F674D-D76D-4798-B032-C8B53BB243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a:extLst>
                <a:ext uri="{FF2B5EF4-FFF2-40B4-BE49-F238E27FC236}">
                  <a16:creationId xmlns:a16="http://schemas.microsoft.com/office/drawing/2014/main" id="{93C95A67-CFD6-49FD-BAAA-A697C0CD39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a:extLst>
                <a:ext uri="{FF2B5EF4-FFF2-40B4-BE49-F238E27FC236}">
                  <a16:creationId xmlns:a16="http://schemas.microsoft.com/office/drawing/2014/main" id="{182CC514-9A22-43DC-9B8B-274A1BA4F3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C5736E08-B988-4CC3-A244-9E5F806B4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B2938EAC-3109-4B44-9E80-A9A7D99F14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E10B9525-3F05-4446-8486-E44910EE65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F93E511D-E6DC-4D13-976A-0110E165A5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85684F25-E83E-4E6D-AD9A-B9BDDB0E74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118B2579-8426-416F-8744-D7EB91511A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5B4CB9E6-5FA1-4665-888E-BEBD41CC86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5095E589-7E16-4865-B076-8C04BA65A0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6D0546CB-725B-4586-BEDD-A8E1DA496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AB5EE017-5E43-4AB4-BF17-C2150694C3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456BFE42-FE3E-4763-A6E8-BC9C34C10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A395DBA0-7465-4857-B1C8-CB25971B03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BC8EB897-B7B1-4BAD-AB7C-A40DE6F4B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4664B19C-7F4F-4092-ADCA-581CE08E1A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1841D5A7-F7A1-4A43-834B-F6DF2B0E2F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07387B72-31EA-4F4A-8CAD-2132C33354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99841BC6-D90A-4F47-B7B0-21B4DEA249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334FEC01-DA53-EB4B-3794-C703B59DD9AB}"/>
              </a:ext>
            </a:extLst>
          </p:cNvPr>
          <p:cNvPicPr>
            <a:picLocks noChangeAspect="1"/>
          </p:cNvPicPr>
          <p:nvPr/>
        </p:nvPicPr>
        <p:blipFill rotWithShape="1">
          <a:blip r:embed="rId2"/>
          <a:srcRect l="5384" r="-3" b="-3"/>
          <a:stretch/>
        </p:blipFill>
        <p:spPr>
          <a:xfrm>
            <a:off x="224949" y="576072"/>
            <a:ext cx="3919228" cy="5522976"/>
          </a:xfrm>
          <a:prstGeom prst="rect">
            <a:avLst/>
          </a:prstGeom>
        </p:spPr>
      </p:pic>
      <p:pic>
        <p:nvPicPr>
          <p:cNvPr id="6" name="Picture 5">
            <a:extLst>
              <a:ext uri="{FF2B5EF4-FFF2-40B4-BE49-F238E27FC236}">
                <a16:creationId xmlns:a16="http://schemas.microsoft.com/office/drawing/2014/main" id="{146EFE2F-DA33-93C3-58DD-139605679E55}"/>
              </a:ext>
            </a:extLst>
          </p:cNvPr>
          <p:cNvPicPr>
            <a:picLocks noChangeAspect="1"/>
          </p:cNvPicPr>
          <p:nvPr/>
        </p:nvPicPr>
        <p:blipFill rotWithShape="1">
          <a:blip r:embed="rId3"/>
          <a:srcRect l="3866" r="1429" b="-3"/>
          <a:stretch/>
        </p:blipFill>
        <p:spPr>
          <a:xfrm>
            <a:off x="4346544" y="576072"/>
            <a:ext cx="3922776" cy="5522976"/>
          </a:xfrm>
          <a:prstGeom prst="rect">
            <a:avLst/>
          </a:prstGeom>
        </p:spPr>
      </p:pic>
      <p:sp>
        <p:nvSpPr>
          <p:cNvPr id="38" name="Rectangle 37">
            <a:extLst>
              <a:ext uri="{FF2B5EF4-FFF2-40B4-BE49-F238E27FC236}">
                <a16:creationId xmlns:a16="http://schemas.microsoft.com/office/drawing/2014/main" id="{78907291-9D6D-4740-81DB-441477BCA2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10469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Rectangle 18"/>
          <p:cNvSpPr/>
          <p:nvPr/>
        </p:nvSpPr>
        <p:spPr>
          <a:xfrm>
            <a:off x="0" y="0"/>
            <a:ext cx="12192000" cy="6858000"/>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139" name="Title 1"/>
          <p:cNvSpPr txBox="1">
            <a:spLocks noGrp="1"/>
          </p:cNvSpPr>
          <p:nvPr>
            <p:ph type="title"/>
          </p:nvPr>
        </p:nvSpPr>
        <p:spPr>
          <a:xfrm>
            <a:off x="1136397" y="502020"/>
            <a:ext cx="5323715" cy="1642970"/>
          </a:xfrm>
          <a:prstGeom prst="rect">
            <a:avLst/>
          </a:prstGeom>
        </p:spPr>
        <p:txBody>
          <a:bodyPr anchor="b"/>
          <a:lstStyle/>
          <a:p>
            <a:pPr>
              <a:defRPr sz="4000">
                <a:latin typeface="Baskerville"/>
                <a:ea typeface="Baskerville"/>
                <a:cs typeface="Baskerville"/>
                <a:sym typeface="Baskerville"/>
              </a:defRPr>
            </a:pPr>
            <a:r>
              <a:rPr dirty="0">
                <a:latin typeface="+mj-lt"/>
              </a:rPr>
              <a:t>Medical Disclaimer: </a:t>
            </a:r>
            <a:br>
              <a:rPr dirty="0">
                <a:latin typeface="+mj-lt"/>
              </a:rPr>
            </a:br>
            <a:endParaRPr dirty="0">
              <a:latin typeface="+mj-lt"/>
            </a:endParaRPr>
          </a:p>
        </p:txBody>
      </p:sp>
      <p:sp>
        <p:nvSpPr>
          <p:cNvPr id="140" name="Content Placeholder 2"/>
          <p:cNvSpPr txBox="1">
            <a:spLocks noGrp="1"/>
          </p:cNvSpPr>
          <p:nvPr>
            <p:ph idx="1"/>
          </p:nvPr>
        </p:nvSpPr>
        <p:spPr>
          <a:xfrm>
            <a:off x="1144969" y="2208880"/>
            <a:ext cx="5833394" cy="4191488"/>
          </a:xfrm>
          <a:prstGeom prst="rect">
            <a:avLst/>
          </a:prstGeom>
        </p:spPr>
        <p:txBody>
          <a:bodyPr>
            <a:normAutofit/>
          </a:bodyPr>
          <a:lstStyle>
            <a:lvl1pPr marL="0" indent="0">
              <a:buSzTx/>
              <a:buNone/>
              <a:defRPr sz="2000">
                <a:latin typeface="Baskerville"/>
                <a:ea typeface="Baskerville"/>
                <a:cs typeface="Baskerville"/>
                <a:sym typeface="Baskerville"/>
              </a:defRPr>
            </a:lvl1pPr>
          </a:lstStyle>
          <a:p>
            <a:r>
              <a:rPr dirty="0">
                <a:latin typeface="Calibri" panose="020F0502020204030204" pitchFamily="34" charset="0"/>
                <a:cs typeface="Calibri" panose="020F0502020204030204" pitchFamily="34" charset="0"/>
              </a:rPr>
              <a:t>The information provided is for educational purposes and is not intended as medical advice, or a substitute for the medical advice of a physician or other qualified health care professional. </a:t>
            </a:r>
            <a:r>
              <a:rPr lang="en-US" dirty="0">
                <a:latin typeface="Calibri" panose="020F0502020204030204" pitchFamily="34" charset="0"/>
                <a:cs typeface="Calibri" panose="020F0502020204030204" pitchFamily="34" charset="0"/>
              </a:rPr>
              <a:t>This is for  science and educational purposes only and cannot be used in any aspect for sales or marketing. </a:t>
            </a:r>
            <a:r>
              <a:rPr dirty="0">
                <a:latin typeface="Calibri" panose="020F0502020204030204" pitchFamily="34" charset="0"/>
                <a:cs typeface="Calibri" panose="020F0502020204030204" pitchFamily="34" charset="0"/>
              </a:rPr>
              <a:t> You should not use this information for diagnosing a health or fitness problem or disease.  You should always consult with a doctor or other health care professional for medical advice or information about diagnosis and treatment. </a:t>
            </a:r>
            <a:r>
              <a:rPr lang="en-US" b="1" dirty="0">
                <a:latin typeface="Calibri" panose="020F0502020204030204" pitchFamily="34" charset="0"/>
                <a:cs typeface="Calibri" panose="020F0502020204030204" pitchFamily="34" charset="0"/>
              </a:rPr>
              <a:t>This is Confidential. Do not distribute</a:t>
            </a:r>
            <a:r>
              <a:rPr lang="en-US" dirty="0">
                <a:latin typeface="Calibri" panose="020F0502020204030204" pitchFamily="34" charset="0"/>
                <a:cs typeface="Calibri" panose="020F0502020204030204" pitchFamily="34" charset="0"/>
              </a:rPr>
              <a:t>—for scientific educational purposes only.  </a:t>
            </a:r>
            <a:endParaRPr dirty="0">
              <a:latin typeface="Calibri" panose="020F0502020204030204" pitchFamily="34" charset="0"/>
              <a:cs typeface="Calibri" panose="020F0502020204030204" pitchFamily="34" charset="0"/>
            </a:endParaRPr>
          </a:p>
        </p:txBody>
      </p:sp>
      <p:sp>
        <p:nvSpPr>
          <p:cNvPr id="141" name="Rectangle 20"/>
          <p:cNvSpPr/>
          <p:nvPr/>
        </p:nvSpPr>
        <p:spPr>
          <a:xfrm rot="10800000" flipH="1">
            <a:off x="8123332" y="-5"/>
            <a:ext cx="4092522" cy="6858001"/>
          </a:xfrm>
          <a:prstGeom prst="rect">
            <a:avLst/>
          </a:prstGeom>
          <a:gradFill>
            <a:gsLst>
              <a:gs pos="8000">
                <a:srgbClr val="000000">
                  <a:alpha val="94000"/>
                </a:srgbClr>
              </a:gs>
              <a:gs pos="100000">
                <a:schemeClr val="accent1"/>
              </a:gs>
            </a:gsLst>
            <a:lin ang="2400000"/>
          </a:gradFill>
          <a:ln w="12700">
            <a:miter lim="400000"/>
          </a:ln>
        </p:spPr>
        <p:txBody>
          <a:bodyPr lIns="45719" rIns="45719" anchor="ctr"/>
          <a:lstStyle/>
          <a:p>
            <a:pPr algn="ctr">
              <a:defRPr>
                <a:solidFill>
                  <a:srgbClr val="FFFFFF"/>
                </a:solidFill>
              </a:defRPr>
            </a:pPr>
            <a:endParaRPr/>
          </a:p>
        </p:txBody>
      </p:sp>
      <p:sp>
        <p:nvSpPr>
          <p:cNvPr id="142" name="Rectangle 22"/>
          <p:cNvSpPr/>
          <p:nvPr/>
        </p:nvSpPr>
        <p:spPr>
          <a:xfrm rot="10800000" flipH="1">
            <a:off x="8123332" y="-2"/>
            <a:ext cx="4092522" cy="6400370"/>
          </a:xfrm>
          <a:prstGeom prst="rect">
            <a:avLst/>
          </a:prstGeom>
          <a:gradFill>
            <a:gsLst>
              <a:gs pos="31000">
                <a:srgbClr val="203864">
                  <a:alpha val="0"/>
                </a:srgbClr>
              </a:gs>
              <a:gs pos="100000">
                <a:srgbClr val="203864">
                  <a:alpha val="26000"/>
                </a:srgbClr>
              </a:gs>
            </a:gsLst>
            <a:lin ang="18000000"/>
          </a:gradFill>
          <a:ln w="12700">
            <a:miter lim="400000"/>
          </a:ln>
        </p:spPr>
        <p:txBody>
          <a:bodyPr lIns="45719" rIns="45719" anchor="ctr"/>
          <a:lstStyle/>
          <a:p>
            <a:pPr algn="ctr">
              <a:defRPr>
                <a:solidFill>
                  <a:srgbClr val="FFFFFF"/>
                </a:solidFill>
              </a:defRPr>
            </a:pPr>
            <a:endParaRPr/>
          </a:p>
        </p:txBody>
      </p:sp>
      <p:sp>
        <p:nvSpPr>
          <p:cNvPr id="143" name="Rectangle 24"/>
          <p:cNvSpPr/>
          <p:nvPr/>
        </p:nvSpPr>
        <p:spPr>
          <a:xfrm rot="10800000" flipH="1">
            <a:off x="8123332" y="-22"/>
            <a:ext cx="4068668" cy="6400390"/>
          </a:xfrm>
          <a:prstGeom prst="rect">
            <a:avLst/>
          </a:prstGeom>
          <a:gradFill>
            <a:gsLst>
              <a:gs pos="0">
                <a:schemeClr val="accent1">
                  <a:alpha val="0"/>
                </a:schemeClr>
              </a:gs>
              <a:gs pos="72000">
                <a:srgbClr val="000000">
                  <a:alpha val="21000"/>
                </a:srgbClr>
              </a:gs>
            </a:gsLst>
            <a:lin ang="3000000"/>
          </a:gradFill>
          <a:ln w="12700">
            <a:miter lim="400000"/>
          </a:ln>
        </p:spPr>
        <p:txBody>
          <a:bodyPr lIns="45719" rIns="45719" anchor="ctr"/>
          <a:lstStyle/>
          <a:p>
            <a:pPr algn="ctr">
              <a:defRPr>
                <a:solidFill>
                  <a:srgbClr val="FFFFFF"/>
                </a:solidFill>
              </a:defRPr>
            </a:pPr>
            <a:endParaRPr/>
          </a:p>
        </p:txBody>
      </p:sp>
      <p:sp>
        <p:nvSpPr>
          <p:cNvPr id="144" name="Rectangle 26"/>
          <p:cNvSpPr/>
          <p:nvPr/>
        </p:nvSpPr>
        <p:spPr>
          <a:xfrm rot="10800000" flipH="1">
            <a:off x="8123332" y="-11"/>
            <a:ext cx="3611468" cy="6857998"/>
          </a:xfrm>
          <a:prstGeom prst="rect">
            <a:avLst/>
          </a:prstGeom>
          <a:gradFill>
            <a:gsLst>
              <a:gs pos="0">
                <a:schemeClr val="accent1">
                  <a:alpha val="0"/>
                </a:schemeClr>
              </a:gs>
              <a:gs pos="93000">
                <a:srgbClr val="000000">
                  <a:alpha val="29000"/>
                </a:srgbClr>
              </a:gs>
            </a:gsLst>
            <a:lin ang="5400000"/>
          </a:gradFill>
          <a:ln w="12700">
            <a:miter lim="400000"/>
          </a:ln>
        </p:spPr>
        <p:txBody>
          <a:bodyPr lIns="45719" rIns="45719" anchor="ctr"/>
          <a:lstStyle/>
          <a:p>
            <a:pPr algn="ctr">
              <a:defRPr>
                <a:solidFill>
                  <a:srgbClr val="FFFFFF"/>
                </a:solidFill>
              </a:defRPr>
            </a:pPr>
            <a:endParaRPr/>
          </a:p>
        </p:txBody>
      </p:sp>
      <p:pic>
        <p:nvPicPr>
          <p:cNvPr id="145" name="Picture 7" descr="Picture 7"/>
          <p:cNvPicPr>
            <a:picLocks noChangeAspect="1"/>
          </p:cNvPicPr>
          <p:nvPr/>
        </p:nvPicPr>
        <p:blipFill>
          <a:blip r:embed="rId3"/>
          <a:stretch>
            <a:fillRect/>
          </a:stretch>
        </p:blipFill>
        <p:spPr>
          <a:xfrm>
            <a:off x="7936397" y="1221879"/>
            <a:ext cx="4170531" cy="4191489"/>
          </a:xfrm>
          <a:prstGeom prst="rect">
            <a:avLst/>
          </a:prstGeom>
          <a:ln w="12700">
            <a:miter lim="400000"/>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9F9E33-3BDF-E24C-B1F0-FF97929D26D9}"/>
              </a:ext>
            </a:extLst>
          </p:cNvPr>
          <p:cNvSpPr>
            <a:spLocks noGrp="1"/>
          </p:cNvSpPr>
          <p:nvPr>
            <p:ph type="title"/>
          </p:nvPr>
        </p:nvSpPr>
        <p:spPr>
          <a:xfrm>
            <a:off x="7320466" y="609600"/>
            <a:ext cx="4140014" cy="1330839"/>
          </a:xfrm>
        </p:spPr>
        <p:txBody>
          <a:bodyPr>
            <a:normAutofit/>
          </a:bodyPr>
          <a:lstStyle/>
          <a:p>
            <a:r>
              <a:rPr lang="en-US" i="1" dirty="0"/>
              <a:t>REFERENCES </a:t>
            </a:r>
          </a:p>
        </p:txBody>
      </p:sp>
      <p:pic>
        <p:nvPicPr>
          <p:cNvPr id="4" name="Content Placeholder 10" descr="Content Placeholder 10">
            <a:extLst>
              <a:ext uri="{FF2B5EF4-FFF2-40B4-BE49-F238E27FC236}">
                <a16:creationId xmlns:a16="http://schemas.microsoft.com/office/drawing/2014/main" id="{58E67AD2-A6CC-FA40-B176-8656739D5525}"/>
              </a:ext>
            </a:extLst>
          </p:cNvPr>
          <p:cNvPicPr>
            <a:picLocks noChangeAspect="1"/>
          </p:cNvPicPr>
          <p:nvPr/>
        </p:nvPicPr>
        <p:blipFill rotWithShape="1">
          <a:blip r:embed="rId3"/>
          <a:srcRect l="8616" r="3830" b="1"/>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3" name="Content Placeholder 2">
            <a:extLst>
              <a:ext uri="{FF2B5EF4-FFF2-40B4-BE49-F238E27FC236}">
                <a16:creationId xmlns:a16="http://schemas.microsoft.com/office/drawing/2014/main" id="{A470D5B8-83CB-FC40-8DEA-F539A1DBEECA}"/>
              </a:ext>
            </a:extLst>
          </p:cNvPr>
          <p:cNvSpPr>
            <a:spLocks noGrp="1"/>
          </p:cNvSpPr>
          <p:nvPr>
            <p:ph idx="1"/>
          </p:nvPr>
        </p:nvSpPr>
        <p:spPr>
          <a:xfrm>
            <a:off x="6096000" y="1645799"/>
            <a:ext cx="5587998" cy="4602601"/>
          </a:xfrm>
        </p:spPr>
        <p:txBody>
          <a:bodyPr>
            <a:normAutofit/>
          </a:bodyPr>
          <a:lstStyle/>
          <a:p>
            <a:pPr marL="0" indent="0">
              <a:buNone/>
            </a:pPr>
            <a:r>
              <a:rPr lang="en-US" sz="1100" dirty="0" err="1"/>
              <a:t>Almohanna</a:t>
            </a:r>
            <a:r>
              <a:rPr lang="en-US" sz="1100" dirty="0"/>
              <a:t>, H.M., Ahmed, A.A., </a:t>
            </a:r>
            <a:r>
              <a:rPr lang="en-US" sz="1100" dirty="0" err="1"/>
              <a:t>Tsatalis</a:t>
            </a:r>
            <a:r>
              <a:rPr lang="en-US" sz="1100" dirty="0"/>
              <a:t>, J.P. et al. The Role of Vitamins and Minerals in Hair Loss: A Review. Dermatol </a:t>
            </a:r>
            <a:r>
              <a:rPr lang="en-US" sz="1100" dirty="0" err="1"/>
              <a:t>Ther</a:t>
            </a:r>
            <a:r>
              <a:rPr lang="en-US" sz="1100" dirty="0"/>
              <a:t> (</a:t>
            </a:r>
            <a:r>
              <a:rPr lang="en-US" sz="1100" dirty="0" err="1"/>
              <a:t>Heidelb</a:t>
            </a:r>
            <a:r>
              <a:rPr lang="en-US" sz="1100" dirty="0"/>
              <a:t>) 9, 51–70 (2019). </a:t>
            </a:r>
            <a:r>
              <a:rPr lang="en-US" sz="1100" dirty="0">
                <a:hlinkClick r:id="rId4"/>
              </a:rPr>
              <a:t>https://doi.org/10.1007/s13555-018-0278-6</a:t>
            </a:r>
            <a:endParaRPr lang="en-US" sz="1100" dirty="0"/>
          </a:p>
          <a:p>
            <a:pPr marL="0" indent="0">
              <a:buNone/>
            </a:pPr>
            <a:r>
              <a:rPr lang="en-US" sz="1100" dirty="0"/>
              <a:t>Alopecia in children: the most common causes, V </a:t>
            </a:r>
            <a:r>
              <a:rPr lang="en-US" sz="1100" dirty="0" err="1"/>
              <a:t>Atton</a:t>
            </a:r>
            <a:r>
              <a:rPr lang="en-US" sz="1100" dirty="0"/>
              <a:t> et al. </a:t>
            </a:r>
            <a:r>
              <a:rPr lang="en-US" sz="1100" dirty="0" err="1"/>
              <a:t>Pediatr</a:t>
            </a:r>
            <a:r>
              <a:rPr lang="en-US" sz="1100" dirty="0"/>
              <a:t> Rev. 1990 Jul. 12(1):25-30. </a:t>
            </a:r>
            <a:r>
              <a:rPr lang="en-US" sz="1100" dirty="0" err="1"/>
              <a:t>doi</a:t>
            </a:r>
            <a:r>
              <a:rPr lang="en-US" sz="1100" dirty="0"/>
              <a:t>: 10.1542/pir.12-1-25.</a:t>
            </a:r>
          </a:p>
          <a:p>
            <a:pPr marL="0" indent="0">
              <a:buNone/>
            </a:pPr>
            <a:r>
              <a:rPr lang="en-US" sz="1100" dirty="0"/>
              <a:t>Castelo-</a:t>
            </a:r>
            <a:r>
              <a:rPr lang="en-US" sz="1100" dirty="0" err="1"/>
              <a:t>Soccio</a:t>
            </a:r>
            <a:r>
              <a:rPr lang="en-US" sz="1100" dirty="0"/>
              <a:t> L. Diagnosis and management of alopecia in children. </a:t>
            </a:r>
            <a:r>
              <a:rPr lang="en-US" sz="1100" dirty="0" err="1"/>
              <a:t>Pediatr</a:t>
            </a:r>
            <a:r>
              <a:rPr lang="en-US" sz="1100" dirty="0"/>
              <a:t> Clin North Am. 2014 Apr;61(2):427-42. </a:t>
            </a:r>
            <a:r>
              <a:rPr lang="en-US" sz="1100" dirty="0" err="1"/>
              <a:t>doi</a:t>
            </a:r>
            <a:r>
              <a:rPr lang="en-US" sz="1100" dirty="0"/>
              <a:t>: 10.1016/j.pcl.2013.12.002. </a:t>
            </a:r>
            <a:r>
              <a:rPr lang="en-US" sz="1100" dirty="0" err="1"/>
              <a:t>Epub</a:t>
            </a:r>
            <a:r>
              <a:rPr lang="en-US" sz="1100" dirty="0"/>
              <a:t> 2014 Jan 21. PMID: 24636654. </a:t>
            </a:r>
          </a:p>
          <a:p>
            <a:pPr marL="0" lvl="0" indent="0">
              <a:buNone/>
            </a:pPr>
            <a:r>
              <a:rPr lang="en-US" sz="1100" dirty="0">
                <a:solidFill>
                  <a:srgbClr val="212121"/>
                </a:solidFill>
              </a:rPr>
              <a:t>Darwin E, Hirt PA, </a:t>
            </a:r>
            <a:r>
              <a:rPr lang="en-US" sz="1100" dirty="0" err="1">
                <a:solidFill>
                  <a:srgbClr val="212121"/>
                </a:solidFill>
              </a:rPr>
              <a:t>Fertig</a:t>
            </a:r>
            <a:r>
              <a:rPr lang="en-US" sz="1100" dirty="0">
                <a:solidFill>
                  <a:srgbClr val="212121"/>
                </a:solidFill>
              </a:rPr>
              <a:t> R, </a:t>
            </a:r>
            <a:r>
              <a:rPr lang="en-US" sz="1100" dirty="0" err="1">
                <a:solidFill>
                  <a:srgbClr val="212121"/>
                </a:solidFill>
              </a:rPr>
              <a:t>Doliner</a:t>
            </a:r>
            <a:r>
              <a:rPr lang="en-US" sz="1100" dirty="0">
                <a:solidFill>
                  <a:srgbClr val="212121"/>
                </a:solidFill>
              </a:rPr>
              <a:t> B, </a:t>
            </a:r>
            <a:r>
              <a:rPr lang="en-US" sz="1100" dirty="0" err="1">
                <a:solidFill>
                  <a:srgbClr val="212121"/>
                </a:solidFill>
              </a:rPr>
              <a:t>Delcanto</a:t>
            </a:r>
            <a:r>
              <a:rPr lang="en-US" sz="1100" dirty="0">
                <a:solidFill>
                  <a:srgbClr val="212121"/>
                </a:solidFill>
              </a:rPr>
              <a:t> G, Jimenez JJ. Alopecia Areata: Review of Epidemiology, Clinical Features, Pathogenesis, and New Treatment Options. Int J Trichology. 2018 Mar-Apr;10(2):51-60. </a:t>
            </a:r>
            <a:r>
              <a:rPr lang="en-US" sz="1100" dirty="0" err="1">
                <a:solidFill>
                  <a:srgbClr val="212121"/>
                </a:solidFill>
              </a:rPr>
              <a:t>doi</a:t>
            </a:r>
            <a:r>
              <a:rPr lang="en-US" sz="1100" dirty="0">
                <a:solidFill>
                  <a:srgbClr val="212121"/>
                </a:solidFill>
              </a:rPr>
              <a:t>: 10.4103/ijt.ijt_99_17. PMID: 29769777; PMCID: PMC5939003.</a:t>
            </a:r>
            <a:endParaRPr lang="en-US" sz="1100" dirty="0">
              <a:solidFill>
                <a:prstClr val="black"/>
              </a:solidFill>
            </a:endParaRPr>
          </a:p>
          <a:p>
            <a:pPr marL="0" indent="0">
              <a:buNone/>
            </a:pPr>
            <a:r>
              <a:rPr lang="en-US" sz="1100" dirty="0"/>
              <a:t>Diagnosis and management of alopecia in children. Leslie Castelo-</a:t>
            </a:r>
            <a:r>
              <a:rPr lang="en-US" sz="1100" dirty="0" err="1"/>
              <a:t>Soccio</a:t>
            </a:r>
            <a:r>
              <a:rPr lang="en-US" sz="1100" dirty="0"/>
              <a:t>. </a:t>
            </a:r>
            <a:r>
              <a:rPr lang="en-US" sz="1100" dirty="0" err="1"/>
              <a:t>Pediatr</a:t>
            </a:r>
            <a:r>
              <a:rPr lang="en-US" sz="1100" dirty="0"/>
              <a:t> Clin North Am. 2014 Apr;61(2):427-42</a:t>
            </a:r>
          </a:p>
          <a:p>
            <a:pPr marL="0" indent="0">
              <a:buNone/>
            </a:pPr>
            <a:r>
              <a:rPr lang="en-US" sz="1100" dirty="0" err="1"/>
              <a:t>Goluch-Koniuszy</a:t>
            </a:r>
            <a:r>
              <a:rPr lang="en-US" sz="1100" dirty="0"/>
              <a:t>, Z. S. (2016). Nutrition of women with hair loss problem during the period of menopause. </a:t>
            </a:r>
            <a:r>
              <a:rPr lang="en-US" sz="1100" dirty="0" err="1"/>
              <a:t>Przeglad</a:t>
            </a:r>
            <a:r>
              <a:rPr lang="en-US" sz="1100" dirty="0"/>
              <a:t> </a:t>
            </a:r>
            <a:r>
              <a:rPr lang="en-US" sz="1100" dirty="0" err="1"/>
              <a:t>menopauzalny</a:t>
            </a:r>
            <a:r>
              <a:rPr lang="en-US" sz="1100" dirty="0"/>
              <a:t>= Menopause review, 15(1), 56.</a:t>
            </a:r>
          </a:p>
          <a:p>
            <a:pPr marL="0" indent="0">
              <a:buNone/>
            </a:pPr>
            <a:r>
              <a:rPr lang="en-US" sz="1100" dirty="0"/>
              <a:t> Guo, E. L., &amp; Katta, R. (2017). Diet and hair loss: effects of nutrient deficiency and supplement use. Dermatology practical &amp; conceptual, 7(1), 1.</a:t>
            </a:r>
          </a:p>
          <a:p>
            <a:pPr marL="0" indent="0">
              <a:buNone/>
            </a:pPr>
            <a:r>
              <a:rPr lang="en-US" sz="1100" dirty="0"/>
              <a:t>Management of tinea capitis in childhood. July 2010Clinical, Cosmetic and Investigational Dermatology 3(default):89-98</a:t>
            </a:r>
          </a:p>
          <a:p>
            <a:pPr marL="0" indent="0">
              <a:buNone/>
            </a:pPr>
            <a:r>
              <a:rPr lang="en-US" sz="1100" dirty="0"/>
              <a:t>Pediatric androgenic alopecia: A review. Jacob Griggs et al. J Am </a:t>
            </a:r>
            <a:r>
              <a:rPr lang="en-US" sz="1100" dirty="0" err="1"/>
              <a:t>Acad</a:t>
            </a:r>
            <a:r>
              <a:rPr lang="en-US" sz="1100" dirty="0"/>
              <a:t> Dermatol. 2021 Nov.</a:t>
            </a:r>
          </a:p>
        </p:txBody>
      </p:sp>
      <p:sp>
        <p:nvSpPr>
          <p:cNvPr id="5" name="Rectangle 27">
            <a:extLst>
              <a:ext uri="{FF2B5EF4-FFF2-40B4-BE49-F238E27FC236}">
                <a16:creationId xmlns:a16="http://schemas.microsoft.com/office/drawing/2014/main" id="{6D677573-97E5-0637-CE6C-28F3D7A91575}"/>
              </a:ext>
            </a:extLst>
          </p:cNvPr>
          <p:cNvSpPr/>
          <p:nvPr/>
        </p:nvSpPr>
        <p:spPr>
          <a:xfrm rot="10800000" flipH="1">
            <a:off x="-3048" y="6470017"/>
            <a:ext cx="12192000" cy="456775"/>
          </a:xfrm>
          <a:prstGeom prst="rect">
            <a:avLst/>
          </a:prstGeom>
          <a:gradFill>
            <a:gsLst>
              <a:gs pos="0">
                <a:schemeClr val="accent1"/>
              </a:gs>
              <a:gs pos="78000">
                <a:srgbClr val="000000"/>
              </a:gs>
            </a:gsLst>
            <a:lin ang="2400000"/>
          </a:gradFill>
          <a:ln w="12700">
            <a:miter lim="400000"/>
          </a:ln>
        </p:spPr>
        <p:txBody>
          <a:bodyPr lIns="45718" tIns="45718" rIns="45718" bIns="45718" anchor="ctr"/>
          <a:lstStyle/>
          <a:p>
            <a:pPr algn="ctr">
              <a:defRPr>
                <a:solidFill>
                  <a:srgbClr val="FFFFFF"/>
                </a:solidFill>
              </a:defRPr>
            </a:pPr>
            <a:endParaRPr/>
          </a:p>
        </p:txBody>
      </p:sp>
      <p:sp>
        <p:nvSpPr>
          <p:cNvPr id="6" name="TextBox 5">
            <a:extLst>
              <a:ext uri="{FF2B5EF4-FFF2-40B4-BE49-F238E27FC236}">
                <a16:creationId xmlns:a16="http://schemas.microsoft.com/office/drawing/2014/main" id="{7BA84FFA-FDE1-F496-4AA3-AE6DDB8D3897}"/>
              </a:ext>
            </a:extLst>
          </p:cNvPr>
          <p:cNvSpPr txBox="1"/>
          <p:nvPr/>
        </p:nvSpPr>
        <p:spPr>
          <a:xfrm>
            <a:off x="2424961" y="6494262"/>
            <a:ext cx="7335982" cy="646331"/>
          </a:xfrm>
          <a:prstGeom prst="rect">
            <a:avLst/>
          </a:prstGeom>
          <a:noFill/>
        </p:spPr>
        <p:txBody>
          <a:bodyPr wrap="square" rtlCol="0">
            <a:spAutoFit/>
          </a:bodyPr>
          <a:lstStyle/>
          <a:p>
            <a:r>
              <a:rPr lang="en-US" dirty="0">
                <a:solidFill>
                  <a:schemeClr val="accent4">
                    <a:lumMod val="40000"/>
                    <a:lumOff val="60000"/>
                  </a:schemeClr>
                </a:solidFill>
                <a:latin typeface="Times New Roman" panose="02020603050405020304" pitchFamily="18" charset="0"/>
                <a:cs typeface="Times New Roman" panose="02020603050405020304" pitchFamily="18" charset="0"/>
              </a:rPr>
              <a:t>International Science Nutrition Society- CURARE CAUSAM- 2023  </a:t>
            </a:r>
          </a:p>
          <a:p>
            <a:endParaRPr lang="en-US" dirty="0"/>
          </a:p>
        </p:txBody>
      </p:sp>
    </p:spTree>
    <p:extLst>
      <p:ext uri="{BB962C8B-B14F-4D97-AF65-F5344CB8AC3E}">
        <p14:creationId xmlns:p14="http://schemas.microsoft.com/office/powerpoint/2010/main" val="13495364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50EE0-81D1-5D46-A4CA-33A36A0752A7}"/>
              </a:ext>
            </a:extLst>
          </p:cNvPr>
          <p:cNvSpPr>
            <a:spLocks noGrp="1"/>
          </p:cNvSpPr>
          <p:nvPr>
            <p:ph type="title"/>
          </p:nvPr>
        </p:nvSpPr>
        <p:spPr>
          <a:xfrm>
            <a:off x="733507" y="2406317"/>
            <a:ext cx="5536001" cy="1820244"/>
          </a:xfrm>
        </p:spPr>
        <p:txBody>
          <a:bodyPr vert="horz" lIns="91440" tIns="45720" rIns="91440" bIns="45720" rtlCol="0" anchor="t">
            <a:normAutofit/>
          </a:bodyPr>
          <a:lstStyle/>
          <a:p>
            <a:pPr algn="ctr"/>
            <a:r>
              <a:rPr lang="en-US" sz="6000" dirty="0"/>
              <a:t>Thank you for joining us today!</a:t>
            </a:r>
          </a:p>
        </p:txBody>
      </p:sp>
      <p:pic>
        <p:nvPicPr>
          <p:cNvPr id="4" name="Content Placeholder 10" descr="Content Placeholder 10">
            <a:extLst>
              <a:ext uri="{FF2B5EF4-FFF2-40B4-BE49-F238E27FC236}">
                <a16:creationId xmlns:a16="http://schemas.microsoft.com/office/drawing/2014/main" id="{1ED5F567-6ADD-864D-95E7-1B9C9272C43F}"/>
              </a:ext>
            </a:extLst>
          </p:cNvPr>
          <p:cNvPicPr>
            <a:picLocks noChangeAspect="1"/>
          </p:cNvPicPr>
          <p:nvPr/>
        </p:nvPicPr>
        <p:blipFill rotWithShape="1">
          <a:blip r:embed="rId2"/>
          <a:srcRect l="8066" r="3815" b="-2"/>
          <a:stretch/>
        </p:blipFill>
        <p:spPr>
          <a:xfrm>
            <a:off x="5922492" y="154219"/>
            <a:ext cx="5992413" cy="5916415"/>
          </a:xfrm>
          <a:prstGeom prst="rect">
            <a:avLst/>
          </a:prstGeom>
        </p:spPr>
      </p:pic>
      <p:sp>
        <p:nvSpPr>
          <p:cNvPr id="3" name="Rectangle 27">
            <a:extLst>
              <a:ext uri="{FF2B5EF4-FFF2-40B4-BE49-F238E27FC236}">
                <a16:creationId xmlns:a16="http://schemas.microsoft.com/office/drawing/2014/main" id="{CEC658FD-096A-686A-9440-6F0E6AF46B55}"/>
              </a:ext>
            </a:extLst>
          </p:cNvPr>
          <p:cNvSpPr/>
          <p:nvPr/>
        </p:nvSpPr>
        <p:spPr>
          <a:xfrm rot="10800000" flipH="1">
            <a:off x="-3048" y="6470017"/>
            <a:ext cx="12192000" cy="456775"/>
          </a:xfrm>
          <a:prstGeom prst="rect">
            <a:avLst/>
          </a:prstGeom>
          <a:gradFill>
            <a:gsLst>
              <a:gs pos="0">
                <a:schemeClr val="accent1"/>
              </a:gs>
              <a:gs pos="78000">
                <a:srgbClr val="000000"/>
              </a:gs>
            </a:gsLst>
            <a:lin ang="2400000"/>
          </a:gradFill>
          <a:ln w="12700">
            <a:miter lim="400000"/>
          </a:ln>
        </p:spPr>
        <p:txBody>
          <a:bodyPr lIns="45718" tIns="45718" rIns="45718" bIns="45718" anchor="ctr"/>
          <a:lstStyle/>
          <a:p>
            <a:pPr algn="ctr">
              <a:defRPr>
                <a:solidFill>
                  <a:srgbClr val="FFFFFF"/>
                </a:solidFill>
              </a:defRPr>
            </a:pPr>
            <a:endParaRPr/>
          </a:p>
        </p:txBody>
      </p:sp>
      <p:sp>
        <p:nvSpPr>
          <p:cNvPr id="5" name="TextBox 4">
            <a:extLst>
              <a:ext uri="{FF2B5EF4-FFF2-40B4-BE49-F238E27FC236}">
                <a16:creationId xmlns:a16="http://schemas.microsoft.com/office/drawing/2014/main" id="{BC6E20B0-C170-C768-6986-FC041DB937FB}"/>
              </a:ext>
            </a:extLst>
          </p:cNvPr>
          <p:cNvSpPr txBox="1"/>
          <p:nvPr/>
        </p:nvSpPr>
        <p:spPr>
          <a:xfrm>
            <a:off x="2622299" y="6470017"/>
            <a:ext cx="7294418" cy="646331"/>
          </a:xfrm>
          <a:prstGeom prst="rect">
            <a:avLst/>
          </a:prstGeom>
          <a:noFill/>
        </p:spPr>
        <p:txBody>
          <a:bodyPr wrap="square" rtlCol="0">
            <a:spAutoFit/>
          </a:bodyPr>
          <a:lstStyle/>
          <a:p>
            <a:r>
              <a:rPr lang="en-US" dirty="0">
                <a:solidFill>
                  <a:schemeClr val="accent4">
                    <a:lumMod val="40000"/>
                    <a:lumOff val="60000"/>
                  </a:schemeClr>
                </a:solidFill>
                <a:latin typeface="Times New Roman" panose="02020603050405020304" pitchFamily="18" charset="0"/>
                <a:cs typeface="Times New Roman" panose="02020603050405020304" pitchFamily="18" charset="0"/>
              </a:rPr>
              <a:t>International Science Nutrition Society- CURARE CAUSAM- 2023  </a:t>
            </a:r>
          </a:p>
          <a:p>
            <a:endParaRPr lang="en-US" dirty="0"/>
          </a:p>
        </p:txBody>
      </p:sp>
    </p:spTree>
    <p:extLst>
      <p:ext uri="{BB962C8B-B14F-4D97-AF65-F5344CB8AC3E}">
        <p14:creationId xmlns:p14="http://schemas.microsoft.com/office/powerpoint/2010/main" val="3069406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Rectangle 25"/>
          <p:cNvSpPr/>
          <p:nvPr/>
        </p:nvSpPr>
        <p:spPr>
          <a:xfrm>
            <a:off x="-2" y="18637"/>
            <a:ext cx="12192000" cy="6858000"/>
          </a:xfrm>
          <a:prstGeom prst="rect">
            <a:avLst/>
          </a:prstGeom>
          <a:solidFill>
            <a:srgbClr val="FFFFFF"/>
          </a:solidFill>
          <a:ln w="12700">
            <a:miter lim="400000"/>
          </a:ln>
        </p:spPr>
        <p:txBody>
          <a:bodyPr lIns="45718" tIns="45718" rIns="45718" bIns="45718" anchor="ctr"/>
          <a:lstStyle/>
          <a:p>
            <a:pPr algn="ctr">
              <a:defRPr>
                <a:solidFill>
                  <a:srgbClr val="FFFFFF"/>
                </a:solidFill>
              </a:defRPr>
            </a:pPr>
            <a:endParaRPr/>
          </a:p>
        </p:txBody>
      </p:sp>
      <p:sp>
        <p:nvSpPr>
          <p:cNvPr id="166" name="Title 1"/>
          <p:cNvSpPr txBox="1">
            <a:spLocks noGrp="1"/>
          </p:cNvSpPr>
          <p:nvPr>
            <p:ph type="title"/>
          </p:nvPr>
        </p:nvSpPr>
        <p:spPr>
          <a:xfrm>
            <a:off x="3246839" y="505649"/>
            <a:ext cx="6718963" cy="4378867"/>
          </a:xfrm>
          <a:prstGeom prst="rect">
            <a:avLst/>
          </a:prstGeom>
        </p:spPr>
        <p:txBody>
          <a:bodyPr anchor="b"/>
          <a:lstStyle/>
          <a:p>
            <a:pPr algn="ctr">
              <a:defRPr sz="4800"/>
            </a:pPr>
            <a:r>
              <a:t>ISNS Case Study</a:t>
            </a:r>
            <a:br/>
            <a:r>
              <a:t>Presented by: </a:t>
            </a:r>
            <a:br/>
            <a:br/>
            <a:r>
              <a:t>Dr. Tina Božičnik</a:t>
            </a:r>
          </a:p>
        </p:txBody>
      </p:sp>
      <p:sp>
        <p:nvSpPr>
          <p:cNvPr id="167" name="Content Placeholder 2"/>
          <p:cNvSpPr txBox="1">
            <a:spLocks noGrp="1"/>
          </p:cNvSpPr>
          <p:nvPr>
            <p:ph type="body" sz="half" idx="1"/>
          </p:nvPr>
        </p:nvSpPr>
        <p:spPr>
          <a:xfrm>
            <a:off x="5596500" y="2405894"/>
            <a:ext cx="5754899" cy="3014767"/>
          </a:xfrm>
          <a:prstGeom prst="rect">
            <a:avLst/>
          </a:prstGeom>
        </p:spPr>
        <p:txBody>
          <a:bodyPr/>
          <a:lstStyle>
            <a:lvl1pPr marL="0" indent="0">
              <a:buSzTx/>
              <a:buNone/>
              <a:defRPr sz="2000"/>
            </a:lvl1pPr>
          </a:lstStyle>
          <a:p>
            <a:r>
              <a:t> </a:t>
            </a:r>
          </a:p>
        </p:txBody>
      </p:sp>
      <p:sp>
        <p:nvSpPr>
          <p:cNvPr id="168" name="Rectangle 27"/>
          <p:cNvSpPr/>
          <p:nvPr/>
        </p:nvSpPr>
        <p:spPr>
          <a:xfrm rot="10800000" flipH="1">
            <a:off x="0" y="6400798"/>
            <a:ext cx="12192000" cy="456775"/>
          </a:xfrm>
          <a:prstGeom prst="rect">
            <a:avLst/>
          </a:prstGeom>
          <a:gradFill>
            <a:gsLst>
              <a:gs pos="0">
                <a:schemeClr val="accent1"/>
              </a:gs>
              <a:gs pos="78000">
                <a:srgbClr val="000000"/>
              </a:gs>
            </a:gsLst>
            <a:lin ang="2400000"/>
          </a:gradFill>
          <a:ln w="12700">
            <a:miter lim="400000"/>
          </a:ln>
        </p:spPr>
        <p:txBody>
          <a:bodyPr lIns="45718" tIns="45718" rIns="45718" bIns="45718" anchor="ctr"/>
          <a:lstStyle/>
          <a:p>
            <a:pPr algn="ctr">
              <a:defRPr>
                <a:solidFill>
                  <a:srgbClr val="FFFFFF"/>
                </a:solidFill>
              </a:defRPr>
            </a:pPr>
            <a:endParaRPr/>
          </a:p>
        </p:txBody>
      </p:sp>
      <p:sp>
        <p:nvSpPr>
          <p:cNvPr id="169" name="Rectangle 29"/>
          <p:cNvSpPr/>
          <p:nvPr/>
        </p:nvSpPr>
        <p:spPr>
          <a:xfrm flipH="1">
            <a:off x="4038600" y="6400798"/>
            <a:ext cx="8153398" cy="456774"/>
          </a:xfrm>
          <a:prstGeom prst="rect">
            <a:avLst/>
          </a:prstGeom>
          <a:gradFill>
            <a:gsLst>
              <a:gs pos="0">
                <a:srgbClr val="000000">
                  <a:alpha val="63000"/>
                </a:srgbClr>
              </a:gs>
              <a:gs pos="100000">
                <a:srgbClr val="2F5597"/>
              </a:gs>
            </a:gsLst>
            <a:lin ang="13800000"/>
          </a:gradFill>
          <a:ln w="12700">
            <a:miter lim="400000"/>
          </a:ln>
        </p:spPr>
        <p:txBody>
          <a:bodyPr lIns="45718" tIns="45718" rIns="45718" bIns="45718" anchor="ctr"/>
          <a:lstStyle/>
          <a:p>
            <a:pPr algn="ctr">
              <a:defRPr>
                <a:solidFill>
                  <a:srgbClr val="FFFFFF"/>
                </a:solidFill>
              </a:defRPr>
            </a:pPr>
            <a:endParaRPr/>
          </a:p>
        </p:txBody>
      </p:sp>
      <p:pic>
        <p:nvPicPr>
          <p:cNvPr id="170" name="Picture 14" descr="Picture 14"/>
          <p:cNvPicPr>
            <a:picLocks noChangeAspect="1"/>
          </p:cNvPicPr>
          <p:nvPr/>
        </p:nvPicPr>
        <p:blipFill>
          <a:blip r:embed="rId2"/>
          <a:stretch>
            <a:fillRect/>
          </a:stretch>
        </p:blipFill>
        <p:spPr>
          <a:xfrm>
            <a:off x="-48886" y="1549973"/>
            <a:ext cx="4259792" cy="3705967"/>
          </a:xfrm>
          <a:prstGeom prst="rect">
            <a:avLst/>
          </a:prstGeom>
          <a:ln w="12700">
            <a:miter lim="400000"/>
          </a:ln>
        </p:spPr>
      </p:pic>
      <p:sp>
        <p:nvSpPr>
          <p:cNvPr id="171" name="Rectangle 4"/>
          <p:cNvSpPr/>
          <p:nvPr/>
        </p:nvSpPr>
        <p:spPr>
          <a:xfrm>
            <a:off x="-2" y="-1"/>
            <a:ext cx="12192001" cy="405116"/>
          </a:xfrm>
          <a:prstGeom prst="rect">
            <a:avLst/>
          </a:prstGeom>
          <a:gradFill>
            <a:gsLst>
              <a:gs pos="0">
                <a:srgbClr val="3864B3"/>
              </a:gs>
              <a:gs pos="23000">
                <a:srgbClr val="3864B3"/>
              </a:gs>
              <a:gs pos="69000">
                <a:srgbClr val="2F5597"/>
              </a:gs>
              <a:gs pos="97000">
                <a:srgbClr val="2C4F8C"/>
              </a:gs>
            </a:gsLst>
            <a:path path="circle">
              <a:fillToRect l="62278" t="119636" r="37721" b="-19636"/>
            </a:path>
          </a:gradFill>
          <a:ln w="12700">
            <a:solidFill>
              <a:srgbClr val="32538F"/>
            </a:solidFill>
            <a:miter/>
          </a:ln>
        </p:spPr>
        <p:txBody>
          <a:bodyPr lIns="45718" tIns="45718" rIns="45718" bIns="45718" anchor="ctr"/>
          <a:lstStyle/>
          <a:p>
            <a:pPr algn="ctr">
              <a:defRPr>
                <a:solidFill>
                  <a:srgbClr val="FFFFFF"/>
                </a:solidFill>
              </a:defRPr>
            </a:pPr>
            <a:endParaRPr/>
          </a:p>
        </p:txBody>
      </p:sp>
      <p:sp>
        <p:nvSpPr>
          <p:cNvPr id="3" name="TextBox 2">
            <a:extLst>
              <a:ext uri="{FF2B5EF4-FFF2-40B4-BE49-F238E27FC236}">
                <a16:creationId xmlns:a16="http://schemas.microsoft.com/office/drawing/2014/main" id="{68B31019-F2D1-70F7-4F28-0F93D87357EC}"/>
              </a:ext>
            </a:extLst>
          </p:cNvPr>
          <p:cNvSpPr txBox="1"/>
          <p:nvPr/>
        </p:nvSpPr>
        <p:spPr>
          <a:xfrm>
            <a:off x="2756488" y="6434489"/>
            <a:ext cx="7699663" cy="369332"/>
          </a:xfrm>
          <a:prstGeom prst="rect">
            <a:avLst/>
          </a:prstGeom>
          <a:noFill/>
        </p:spPr>
        <p:txBody>
          <a:bodyPr wrap="square" rtlCol="0">
            <a:spAutoFit/>
          </a:bodyPr>
          <a:lstStyle/>
          <a:p>
            <a:r>
              <a:rPr lang="en-US" dirty="0">
                <a:solidFill>
                  <a:schemeClr val="accent4">
                    <a:lumMod val="40000"/>
                    <a:lumOff val="60000"/>
                  </a:schemeClr>
                </a:solidFill>
                <a:latin typeface="Times New Roman" panose="02020603050405020304" pitchFamily="18" charset="0"/>
                <a:cs typeface="Times New Roman" panose="02020603050405020304" pitchFamily="18" charset="0"/>
              </a:rPr>
              <a:t>International Science Nutrition Society- CURARE CAUSAM 2023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70" name="Rectangle 1069">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4" descr="Picture 14">
            <a:extLst>
              <a:ext uri="{FF2B5EF4-FFF2-40B4-BE49-F238E27FC236}">
                <a16:creationId xmlns:a16="http://schemas.microsoft.com/office/drawing/2014/main" id="{B0F076AE-9BAE-0D47-889F-C2E79ACCA79D}"/>
              </a:ext>
            </a:extLst>
          </p:cNvPr>
          <p:cNvPicPr>
            <a:picLocks noChangeAspect="1"/>
          </p:cNvPicPr>
          <p:nvPr/>
        </p:nvPicPr>
        <p:blipFill rotWithShape="1">
          <a:blip r:embed="rId2"/>
          <a:srcRect l="9091" t="12622" r="-1" b="4708"/>
          <a:stretch/>
        </p:blipFill>
        <p:spPr>
          <a:xfrm>
            <a:off x="20" y="10"/>
            <a:ext cx="8668492" cy="6857990"/>
          </a:xfrm>
          <a:prstGeom prst="rect">
            <a:avLst/>
          </a:prstGeom>
        </p:spPr>
      </p:pic>
      <p:sp>
        <p:nvSpPr>
          <p:cNvPr id="1072" name="Rectangle 1071">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3E7C0BE0-1B66-1343-9632-8D86CDFA77E5}"/>
              </a:ext>
            </a:extLst>
          </p:cNvPr>
          <p:cNvSpPr>
            <a:spLocks noGrp="1"/>
          </p:cNvSpPr>
          <p:nvPr>
            <p:ph type="ctrTitle"/>
          </p:nvPr>
        </p:nvSpPr>
        <p:spPr>
          <a:xfrm>
            <a:off x="7848600" y="1122363"/>
            <a:ext cx="4023360" cy="3204134"/>
          </a:xfrm>
        </p:spPr>
        <p:txBody>
          <a:bodyPr anchor="b">
            <a:normAutofit/>
          </a:bodyPr>
          <a:lstStyle/>
          <a:p>
            <a:pPr algn="l"/>
            <a:r>
              <a:rPr lang="en-US" sz="4800"/>
              <a:t>ISNS CASE STUDY:</a:t>
            </a:r>
            <a:br>
              <a:rPr lang="en-US" sz="4800"/>
            </a:br>
            <a:r>
              <a:rPr lang="en-US" sz="4800"/>
              <a:t>PEDIATRIC ALOPECIA </a:t>
            </a:r>
          </a:p>
        </p:txBody>
      </p:sp>
      <p:sp>
        <p:nvSpPr>
          <p:cNvPr id="1074" name="Rectangle 107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76" name="Rectangle 107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8435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4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01" name="Rectangle 2100">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03" name="Arc 2102">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AAF70E6-C940-8545-BB45-765CC0402266}"/>
              </a:ext>
            </a:extLst>
          </p:cNvPr>
          <p:cNvSpPr>
            <a:spLocks noGrp="1"/>
          </p:cNvSpPr>
          <p:nvPr>
            <p:ph type="title"/>
          </p:nvPr>
        </p:nvSpPr>
        <p:spPr>
          <a:xfrm>
            <a:off x="5894962" y="479493"/>
            <a:ext cx="5458838" cy="1325563"/>
          </a:xfrm>
        </p:spPr>
        <p:txBody>
          <a:bodyPr>
            <a:normAutofit/>
          </a:bodyPr>
          <a:lstStyle/>
          <a:p>
            <a:r>
              <a:rPr lang="en-US"/>
              <a:t>What is Alopecia? </a:t>
            </a:r>
          </a:p>
        </p:txBody>
      </p:sp>
      <p:sp>
        <p:nvSpPr>
          <p:cNvPr id="2105" name="Freeform: Shape 2104">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51D78916-2929-1F42-2B5C-175FA0393162}"/>
              </a:ext>
            </a:extLst>
          </p:cNvPr>
          <p:cNvPicPr>
            <a:picLocks noChangeAspect="1"/>
          </p:cNvPicPr>
          <p:nvPr/>
        </p:nvPicPr>
        <p:blipFill>
          <a:blip r:embed="rId3"/>
          <a:stretch>
            <a:fillRect/>
          </a:stretch>
        </p:blipFill>
        <p:spPr>
          <a:xfrm>
            <a:off x="703182" y="1594412"/>
            <a:ext cx="4777381" cy="3499431"/>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Content Placeholder 2">
            <a:extLst>
              <a:ext uri="{FF2B5EF4-FFF2-40B4-BE49-F238E27FC236}">
                <a16:creationId xmlns:a16="http://schemas.microsoft.com/office/drawing/2014/main" id="{4FBFDDD2-2E38-9640-8EA8-CC45FF8E07D4}"/>
              </a:ext>
            </a:extLst>
          </p:cNvPr>
          <p:cNvSpPr>
            <a:spLocks noGrp="1"/>
          </p:cNvSpPr>
          <p:nvPr>
            <p:ph idx="1"/>
          </p:nvPr>
        </p:nvSpPr>
        <p:spPr>
          <a:xfrm>
            <a:off x="5894962" y="1984443"/>
            <a:ext cx="5458838" cy="4192520"/>
          </a:xfrm>
        </p:spPr>
        <p:txBody>
          <a:bodyPr>
            <a:normAutofit/>
          </a:bodyPr>
          <a:lstStyle/>
          <a:p>
            <a:pPr marL="0" indent="0">
              <a:buNone/>
            </a:pPr>
            <a:r>
              <a:rPr lang="en-US" sz="1500" dirty="0">
                <a:latin typeface="Calibri Light" panose="020F0302020204030204" pitchFamily="34" charset="0"/>
                <a:cs typeface="Calibri Light" panose="020F0302020204030204" pitchFamily="34" charset="0"/>
              </a:rPr>
              <a:t>Alopecia areata is a disease that occurs when the immune system attacks hair follicles and causes hair loss. Hair follicles are the structures in skin that form hair. While hair can be lost from any part of the body, alopecia areata usually affects the head and face. Hair typically falls out in small, round patches about the size of a quarter, but in some cases, hair loss is more extensive. Most people with the disease are healthy and have no other symptoms. </a:t>
            </a:r>
          </a:p>
          <a:p>
            <a:pPr marL="0" indent="0">
              <a:buNone/>
            </a:pPr>
            <a:r>
              <a:rPr lang="en-US" sz="1500" dirty="0">
                <a:latin typeface="Calibri Light" panose="020F0302020204030204" pitchFamily="34" charset="0"/>
                <a:cs typeface="Calibri Light" panose="020F0302020204030204" pitchFamily="34" charset="0"/>
              </a:rPr>
              <a:t>The course of alopecia areata varies from person to person. Some have bouts of hair loss throughout their lives, while others only have one episode. Recovery is unpredictable too, with hair regrowing fully in some people but not others. </a:t>
            </a:r>
          </a:p>
          <a:p>
            <a:pPr marL="0" indent="0">
              <a:buNone/>
            </a:pPr>
            <a:r>
              <a:rPr lang="en-US" sz="1500" dirty="0">
                <a:latin typeface="Calibri Light" panose="020F0302020204030204" pitchFamily="34" charset="0"/>
                <a:cs typeface="Calibri Light" panose="020F0302020204030204" pitchFamily="34" charset="0"/>
              </a:rPr>
              <a:t>There is no cure for alopecia areata, but there are treatments that help hair grow back more quickly.</a:t>
            </a:r>
          </a:p>
          <a:p>
            <a:pPr marL="0" indent="0">
              <a:buNone/>
            </a:pPr>
            <a:endParaRPr lang="en-US" sz="1500" dirty="0">
              <a:latin typeface="Calibri Light" panose="020F0302020204030204" pitchFamily="34" charset="0"/>
              <a:cs typeface="Calibri Light" panose="020F0302020204030204" pitchFamily="34" charset="0"/>
            </a:endParaRPr>
          </a:p>
        </p:txBody>
      </p:sp>
      <p:sp>
        <p:nvSpPr>
          <p:cNvPr id="5" name="TextBox 4">
            <a:extLst>
              <a:ext uri="{FF2B5EF4-FFF2-40B4-BE49-F238E27FC236}">
                <a16:creationId xmlns:a16="http://schemas.microsoft.com/office/drawing/2014/main" id="{5EA5F1F9-B40F-1C9C-2C18-3F087A32166B}"/>
              </a:ext>
            </a:extLst>
          </p:cNvPr>
          <p:cNvSpPr txBox="1"/>
          <p:nvPr/>
        </p:nvSpPr>
        <p:spPr>
          <a:xfrm>
            <a:off x="747497" y="5153067"/>
            <a:ext cx="3536416" cy="215444"/>
          </a:xfrm>
          <a:prstGeom prst="rect">
            <a:avLst/>
          </a:prstGeom>
          <a:noFill/>
        </p:spPr>
        <p:txBody>
          <a:bodyPr wrap="square" rtlCol="0">
            <a:spAutoFit/>
          </a:bodyPr>
          <a:lstStyle/>
          <a:p>
            <a:r>
              <a:rPr lang="en-US" sz="800" dirty="0">
                <a:hlinkClick r:id="rId4"/>
              </a:rPr>
              <a:t>https://www.ncbi.nlm.nih.gov/books/NBK563225/?report=reader#!po=1.38889</a:t>
            </a:r>
            <a:r>
              <a:rPr lang="en-US" sz="800" dirty="0"/>
              <a:t> </a:t>
            </a:r>
          </a:p>
        </p:txBody>
      </p:sp>
      <p:sp>
        <p:nvSpPr>
          <p:cNvPr id="8" name="Rectangle 27">
            <a:extLst>
              <a:ext uri="{FF2B5EF4-FFF2-40B4-BE49-F238E27FC236}">
                <a16:creationId xmlns:a16="http://schemas.microsoft.com/office/drawing/2014/main" id="{728162CF-2732-28CF-A210-87DE0F1ABC73}"/>
              </a:ext>
            </a:extLst>
          </p:cNvPr>
          <p:cNvSpPr/>
          <p:nvPr/>
        </p:nvSpPr>
        <p:spPr>
          <a:xfrm rot="10800000" flipH="1">
            <a:off x="0" y="6401225"/>
            <a:ext cx="12192000" cy="456775"/>
          </a:xfrm>
          <a:prstGeom prst="rect">
            <a:avLst/>
          </a:prstGeom>
          <a:gradFill>
            <a:gsLst>
              <a:gs pos="0">
                <a:schemeClr val="accent1"/>
              </a:gs>
              <a:gs pos="78000">
                <a:srgbClr val="000000"/>
              </a:gs>
            </a:gsLst>
            <a:lin ang="2400000"/>
          </a:gradFill>
          <a:ln w="12700">
            <a:miter lim="400000"/>
          </a:ln>
        </p:spPr>
        <p:txBody>
          <a:bodyPr lIns="45718" tIns="45718" rIns="45718" bIns="45718" anchor="ctr"/>
          <a:lstStyle/>
          <a:p>
            <a:pPr algn="ctr">
              <a:defRPr>
                <a:solidFill>
                  <a:srgbClr val="FFFFFF"/>
                </a:solidFill>
              </a:defRPr>
            </a:pPr>
            <a:endParaRPr/>
          </a:p>
        </p:txBody>
      </p:sp>
      <p:sp>
        <p:nvSpPr>
          <p:cNvPr id="12" name="TextBox 11">
            <a:extLst>
              <a:ext uri="{FF2B5EF4-FFF2-40B4-BE49-F238E27FC236}">
                <a16:creationId xmlns:a16="http://schemas.microsoft.com/office/drawing/2014/main" id="{D4C2629C-ED1B-A040-E55D-40623064F5B6}"/>
              </a:ext>
            </a:extLst>
          </p:cNvPr>
          <p:cNvSpPr txBox="1"/>
          <p:nvPr/>
        </p:nvSpPr>
        <p:spPr>
          <a:xfrm>
            <a:off x="2765713" y="6435931"/>
            <a:ext cx="6660573" cy="646331"/>
          </a:xfrm>
          <a:prstGeom prst="rect">
            <a:avLst/>
          </a:prstGeom>
          <a:noFill/>
        </p:spPr>
        <p:txBody>
          <a:bodyPr wrap="square" rtlCol="0">
            <a:spAutoFit/>
          </a:bodyPr>
          <a:lstStyle/>
          <a:p>
            <a:r>
              <a:rPr lang="en-US" dirty="0">
                <a:solidFill>
                  <a:schemeClr val="accent4">
                    <a:lumMod val="40000"/>
                    <a:lumOff val="60000"/>
                  </a:schemeClr>
                </a:solidFill>
                <a:latin typeface="Times New Roman" panose="02020603050405020304" pitchFamily="18" charset="0"/>
                <a:cs typeface="Times New Roman" panose="02020603050405020304" pitchFamily="18" charset="0"/>
              </a:rPr>
              <a:t>International Science Nutrition Society- CURARE CAUSAM 2023  </a:t>
            </a:r>
          </a:p>
          <a:p>
            <a:endParaRPr lang="en-US" dirty="0"/>
          </a:p>
        </p:txBody>
      </p:sp>
    </p:spTree>
    <p:extLst>
      <p:ext uri="{BB962C8B-B14F-4D97-AF65-F5344CB8AC3E}">
        <p14:creationId xmlns:p14="http://schemas.microsoft.com/office/powerpoint/2010/main" val="11128078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08" name="Rectangle 2107">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8AAF70E6-C940-8545-BB45-765CC0402266}"/>
              </a:ext>
            </a:extLst>
          </p:cNvPr>
          <p:cNvSpPr>
            <a:spLocks noGrp="1"/>
          </p:cNvSpPr>
          <p:nvPr>
            <p:ph type="title"/>
          </p:nvPr>
        </p:nvSpPr>
        <p:spPr>
          <a:xfrm>
            <a:off x="838200" y="365125"/>
            <a:ext cx="5387502" cy="1325563"/>
          </a:xfrm>
        </p:spPr>
        <p:txBody>
          <a:bodyPr>
            <a:normAutofit/>
          </a:bodyPr>
          <a:lstStyle/>
          <a:p>
            <a:r>
              <a:rPr lang="en-US"/>
              <a:t>Who gets Alopecia Areata? </a:t>
            </a:r>
          </a:p>
        </p:txBody>
      </p:sp>
      <p:sp>
        <p:nvSpPr>
          <p:cNvPr id="3" name="Content Placeholder 2">
            <a:extLst>
              <a:ext uri="{FF2B5EF4-FFF2-40B4-BE49-F238E27FC236}">
                <a16:creationId xmlns:a16="http://schemas.microsoft.com/office/drawing/2014/main" id="{4FBFDDD2-2E38-9640-8EA8-CC45FF8E07D4}"/>
              </a:ext>
            </a:extLst>
          </p:cNvPr>
          <p:cNvSpPr>
            <a:spLocks noGrp="1"/>
          </p:cNvSpPr>
          <p:nvPr>
            <p:ph idx="1"/>
          </p:nvPr>
        </p:nvSpPr>
        <p:spPr>
          <a:xfrm>
            <a:off x="838200" y="1825625"/>
            <a:ext cx="5387502" cy="4351338"/>
          </a:xfrm>
        </p:spPr>
        <p:txBody>
          <a:bodyPr>
            <a:normAutofit/>
          </a:bodyPr>
          <a:lstStyle/>
          <a:p>
            <a:r>
              <a:rPr lang="en-US" sz="1100">
                <a:effectLst/>
                <a:latin typeface="Helvetica Neue" panose="02000503000000020004" pitchFamily="2" charset="0"/>
              </a:rPr>
              <a:t>Anyone can develop alopecia areata. Men and women get it equally, and it affects all racial and ethnic groups. The onset an be at any age, but most people get it in their teens, twenties, or thirties. </a:t>
            </a:r>
            <a:br>
              <a:rPr lang="en-US" sz="1100">
                <a:effectLst/>
                <a:latin typeface="Helvetica Neue" panose="02000503000000020004" pitchFamily="2" charset="0"/>
              </a:rPr>
            </a:br>
            <a:endParaRPr lang="en-US" sz="1100">
              <a:effectLst/>
              <a:latin typeface="Helvetica Neue" panose="02000503000000020004" pitchFamily="2" charset="0"/>
            </a:endParaRPr>
          </a:p>
          <a:p>
            <a:r>
              <a:rPr lang="en-US" sz="1100">
                <a:effectLst/>
                <a:latin typeface="Helvetica Neue" panose="02000503000000020004" pitchFamily="2" charset="0"/>
              </a:rPr>
              <a:t>When it occurs in children under the age of 10, it tends to be more extensive and progressive.</a:t>
            </a:r>
            <a:br>
              <a:rPr lang="en-US" sz="1100">
                <a:effectLst/>
                <a:latin typeface="Helvetica Neue" panose="02000503000000020004" pitchFamily="2" charset="0"/>
              </a:rPr>
            </a:br>
            <a:endParaRPr lang="en-US" sz="1100">
              <a:effectLst/>
              <a:latin typeface="Helvetica Neue" panose="02000503000000020004" pitchFamily="2" charset="0"/>
            </a:endParaRPr>
          </a:p>
          <a:p>
            <a:r>
              <a:rPr lang="en-US" sz="1100">
                <a:effectLst/>
                <a:latin typeface="Helvetica Neue" panose="02000503000000020004" pitchFamily="2" charset="0"/>
              </a:rPr>
              <a:t>If you have a close family member with the disease, you may have a higher risk of getting it, but for man people, there is no family history.  </a:t>
            </a:r>
            <a:br>
              <a:rPr lang="en-US" sz="1100">
                <a:effectLst/>
                <a:latin typeface="Helvetica Neue" panose="02000503000000020004" pitchFamily="2" charset="0"/>
              </a:rPr>
            </a:br>
            <a:endParaRPr lang="en-US" sz="1100">
              <a:effectLst/>
              <a:latin typeface="Helvetica Neue" panose="02000503000000020004" pitchFamily="2" charset="0"/>
            </a:endParaRPr>
          </a:p>
          <a:p>
            <a:r>
              <a:rPr lang="en-US" sz="1100">
                <a:effectLst/>
                <a:latin typeface="Helvetica Neue" panose="02000503000000020004" pitchFamily="2" charset="0"/>
              </a:rPr>
              <a:t>Scientists have linked several genes to the disease, which suggests that genetics play a role in alopecia areata. Many genes they have found are important for the functioning of the immune system. </a:t>
            </a:r>
            <a:br>
              <a:rPr lang="en-US" sz="1100">
                <a:effectLst/>
                <a:latin typeface="Helvetica Neue" panose="02000503000000020004" pitchFamily="2" charset="0"/>
              </a:rPr>
            </a:br>
            <a:endParaRPr lang="en-US" sz="1100">
              <a:effectLst/>
              <a:latin typeface="Helvetica Neue" panose="02000503000000020004" pitchFamily="2" charset="0"/>
            </a:endParaRPr>
          </a:p>
          <a:p>
            <a:r>
              <a:rPr lang="en-US" sz="1100">
                <a:effectLst/>
                <a:latin typeface="Helvetica Neue" panose="02000503000000020004" pitchFamily="2" charset="0"/>
              </a:rPr>
              <a:t>People with certain autoimmune diseases, such as psoriasis, thyroid disease, or vitiligo, are more likely to get alopecia areata, as are those with allergic conditions such as hay fever. </a:t>
            </a:r>
            <a:br>
              <a:rPr lang="en-US" sz="1100">
                <a:effectLst/>
                <a:latin typeface="Helvetica Neue" panose="02000503000000020004" pitchFamily="2" charset="0"/>
              </a:rPr>
            </a:br>
            <a:endParaRPr lang="en-US" sz="1100">
              <a:effectLst/>
              <a:latin typeface="Helvetica Neue" panose="02000503000000020004" pitchFamily="2" charset="0"/>
            </a:endParaRPr>
          </a:p>
          <a:p>
            <a:r>
              <a:rPr lang="en-US" sz="1100">
                <a:effectLst/>
                <a:latin typeface="Helvetica Neue" panose="02000503000000020004" pitchFamily="2" charset="0"/>
              </a:rPr>
              <a:t>The most common causes 90-95% are caused by: Alopecia areata- autoimmune .Attack to the hair follicles Loss of patches of hair can progress to alopecia totalis , which is determined as hair loss on the entire scalp</a:t>
            </a:r>
          </a:p>
          <a:p>
            <a:pPr marL="0" indent="0">
              <a:buNone/>
            </a:pPr>
            <a:endParaRPr lang="en-US" sz="1100">
              <a:latin typeface="Calibri Light" panose="020F0302020204030204" pitchFamily="34" charset="0"/>
              <a:cs typeface="Calibri Light" panose="020F0302020204030204" pitchFamily="34" charset="0"/>
            </a:endParaRPr>
          </a:p>
        </p:txBody>
      </p:sp>
      <p:pic>
        <p:nvPicPr>
          <p:cNvPr id="5" name="Picture 4">
            <a:extLst>
              <a:ext uri="{FF2B5EF4-FFF2-40B4-BE49-F238E27FC236}">
                <a16:creationId xmlns:a16="http://schemas.microsoft.com/office/drawing/2014/main" id="{519C3A6F-BA38-B4DA-927A-10C56C2B77E2}"/>
              </a:ext>
            </a:extLst>
          </p:cNvPr>
          <p:cNvPicPr>
            <a:picLocks noChangeAspect="1"/>
          </p:cNvPicPr>
          <p:nvPr/>
        </p:nvPicPr>
        <p:blipFill rotWithShape="1">
          <a:blip r:embed="rId3"/>
          <a:srcRect l="21451" r="11703" b="2"/>
          <a:stretch/>
        </p:blipFill>
        <p:spPr>
          <a:xfrm>
            <a:off x="6434878" y="1109272"/>
            <a:ext cx="5757122" cy="5748728"/>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
        <p:nvSpPr>
          <p:cNvPr id="2110" name="!!Oval">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3451" y="1656147"/>
            <a:ext cx="546100"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12" name="!!Arc">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739"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Rectangle 27">
            <a:extLst>
              <a:ext uri="{FF2B5EF4-FFF2-40B4-BE49-F238E27FC236}">
                <a16:creationId xmlns:a16="http://schemas.microsoft.com/office/drawing/2014/main" id="{AB6631F5-DDCD-4756-5843-F6DF1C02FF13}"/>
              </a:ext>
            </a:extLst>
          </p:cNvPr>
          <p:cNvSpPr/>
          <p:nvPr/>
        </p:nvSpPr>
        <p:spPr>
          <a:xfrm rot="10800000" flipH="1">
            <a:off x="0" y="6400798"/>
            <a:ext cx="12192000" cy="456775"/>
          </a:xfrm>
          <a:prstGeom prst="rect">
            <a:avLst/>
          </a:prstGeom>
          <a:gradFill>
            <a:gsLst>
              <a:gs pos="0">
                <a:schemeClr val="accent1"/>
              </a:gs>
              <a:gs pos="78000">
                <a:srgbClr val="000000"/>
              </a:gs>
            </a:gsLst>
            <a:lin ang="2400000"/>
          </a:gradFill>
          <a:ln w="12700">
            <a:miter lim="400000"/>
          </a:ln>
        </p:spPr>
        <p:txBody>
          <a:bodyPr lIns="45718" tIns="45718" rIns="45718" bIns="45718" anchor="ctr"/>
          <a:lstStyle/>
          <a:p>
            <a:pPr algn="ctr">
              <a:defRPr>
                <a:solidFill>
                  <a:srgbClr val="FFFFFF"/>
                </a:solidFill>
              </a:defRPr>
            </a:pPr>
            <a:endParaRPr/>
          </a:p>
        </p:txBody>
      </p:sp>
      <p:sp>
        <p:nvSpPr>
          <p:cNvPr id="6" name="TextBox 5">
            <a:extLst>
              <a:ext uri="{FF2B5EF4-FFF2-40B4-BE49-F238E27FC236}">
                <a16:creationId xmlns:a16="http://schemas.microsoft.com/office/drawing/2014/main" id="{31AC6A5C-C2F6-F145-928E-C51253BD617B}"/>
              </a:ext>
            </a:extLst>
          </p:cNvPr>
          <p:cNvSpPr txBox="1"/>
          <p:nvPr/>
        </p:nvSpPr>
        <p:spPr>
          <a:xfrm>
            <a:off x="2698172" y="6400798"/>
            <a:ext cx="6795655" cy="646331"/>
          </a:xfrm>
          <a:prstGeom prst="rect">
            <a:avLst/>
          </a:prstGeom>
          <a:noFill/>
        </p:spPr>
        <p:txBody>
          <a:bodyPr wrap="square" rtlCol="0">
            <a:spAutoFit/>
          </a:bodyPr>
          <a:lstStyle/>
          <a:p>
            <a:r>
              <a:rPr lang="en-US" dirty="0">
                <a:solidFill>
                  <a:schemeClr val="accent4">
                    <a:lumMod val="40000"/>
                    <a:lumOff val="60000"/>
                  </a:schemeClr>
                </a:solidFill>
                <a:latin typeface="Times New Roman" panose="02020603050405020304" pitchFamily="18" charset="0"/>
                <a:cs typeface="Times New Roman" panose="02020603050405020304" pitchFamily="18" charset="0"/>
              </a:rPr>
              <a:t>International Science Nutrition Society- CURARE CAUSAM 2023  </a:t>
            </a:r>
          </a:p>
          <a:p>
            <a:endParaRPr lang="en-US" dirty="0"/>
          </a:p>
        </p:txBody>
      </p:sp>
    </p:spTree>
    <p:extLst>
      <p:ext uri="{BB962C8B-B14F-4D97-AF65-F5344CB8AC3E}">
        <p14:creationId xmlns:p14="http://schemas.microsoft.com/office/powerpoint/2010/main" val="5586029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65" name="Rectangle 5164">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26490C2-431F-F14D-B264-C4C9CFAC0BEF}"/>
              </a:ext>
            </a:extLst>
          </p:cNvPr>
          <p:cNvSpPr txBox="1"/>
          <p:nvPr/>
        </p:nvSpPr>
        <p:spPr>
          <a:xfrm>
            <a:off x="838201" y="345810"/>
            <a:ext cx="5120561"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kern="1200">
                <a:solidFill>
                  <a:schemeClr val="tx1"/>
                </a:solidFill>
                <a:latin typeface="+mj-lt"/>
                <a:ea typeface="+mj-ea"/>
                <a:cs typeface="+mj-cs"/>
              </a:rPr>
              <a:t>Types of Alopecia Areata </a:t>
            </a:r>
          </a:p>
        </p:txBody>
      </p:sp>
      <p:sp>
        <p:nvSpPr>
          <p:cNvPr id="3" name="Content Placeholder 2">
            <a:extLst>
              <a:ext uri="{FF2B5EF4-FFF2-40B4-BE49-F238E27FC236}">
                <a16:creationId xmlns:a16="http://schemas.microsoft.com/office/drawing/2014/main" id="{0F386015-A791-5D4B-A0FE-E6D7B1ACC2EB}"/>
              </a:ext>
            </a:extLst>
          </p:cNvPr>
          <p:cNvSpPr>
            <a:spLocks noGrp="1"/>
          </p:cNvSpPr>
          <p:nvPr>
            <p:ph idx="1"/>
          </p:nvPr>
        </p:nvSpPr>
        <p:spPr>
          <a:xfrm>
            <a:off x="838201" y="1825625"/>
            <a:ext cx="5092194" cy="4351338"/>
          </a:xfrm>
        </p:spPr>
        <p:txBody>
          <a:bodyPr vert="horz" lIns="91440" tIns="45720" rIns="91440" bIns="45720" rtlCol="0">
            <a:normAutofit/>
          </a:bodyPr>
          <a:lstStyle/>
          <a:p>
            <a:pPr marL="0">
              <a:spcBef>
                <a:spcPts val="400"/>
              </a:spcBef>
            </a:pPr>
            <a:r>
              <a:rPr lang="en-US" sz="1200" dirty="0"/>
              <a:t>There are different types of this condition. Alopecia areata is the most common in its main form, but there are other, more rare types: </a:t>
            </a:r>
          </a:p>
          <a:p>
            <a:r>
              <a:rPr lang="en-US" sz="1200" dirty="0"/>
              <a:t>Patchy alopecia areata – In this type, which is the most common, hair loss happens in one or more coin-sized patches on the scalp or other parts of the body . </a:t>
            </a:r>
          </a:p>
          <a:p>
            <a:r>
              <a:rPr lang="en-US" sz="1200" dirty="0"/>
              <a:t>Alopecia totalis- People with this type lose all or nearly all the hair on their scalp.</a:t>
            </a:r>
          </a:p>
          <a:p>
            <a:r>
              <a:rPr lang="en-US" sz="1200" dirty="0"/>
              <a:t>Alopecia universalis- In this type, which is rare, there is a complete or nearly complete loss of hair on the scalp, face, and rest of the body. </a:t>
            </a:r>
          </a:p>
          <a:p>
            <a:r>
              <a:rPr lang="en-US" sz="1200" dirty="0"/>
              <a:t>Diffuse alopecia areata – Is a sudden thinning of the hair rather than lost patches.</a:t>
            </a:r>
          </a:p>
          <a:p>
            <a:r>
              <a:rPr lang="en-US" sz="1200" dirty="0"/>
              <a:t>Ophiasis alopecia areata- Causes hair loss in a band shape around the sides and back of the head. </a:t>
            </a:r>
          </a:p>
          <a:p>
            <a:r>
              <a:rPr lang="en-US" sz="1200" dirty="0"/>
              <a:t>Telogen effluvium: Telogen effluvium is a form of temporary hair loss that usually happens after stress, a shock, or a traumatic event. It usually occurs on the top of the scalp</a:t>
            </a:r>
          </a:p>
          <a:p>
            <a:r>
              <a:rPr lang="en-US" sz="1200" dirty="0"/>
              <a:t>Tinea capitis (TC) is a common dermatophyte infection affecting primarily prepubertal children. The causative pathogens belong to only two genera: Trichophyton and </a:t>
            </a:r>
            <a:r>
              <a:rPr lang="en-US" sz="1200" dirty="0" err="1"/>
              <a:t>Microsporum</a:t>
            </a:r>
            <a:r>
              <a:rPr lang="en-US" sz="1200" dirty="0"/>
              <a:t>.</a:t>
            </a:r>
          </a:p>
        </p:txBody>
      </p:sp>
      <p:sp>
        <p:nvSpPr>
          <p:cNvPr id="5167" name="Oval 5166">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5C577A6E-DB2E-D120-48B5-279DC626AB25}"/>
              </a:ext>
            </a:extLst>
          </p:cNvPr>
          <p:cNvPicPr>
            <a:picLocks noChangeAspect="1"/>
          </p:cNvPicPr>
          <p:nvPr/>
        </p:nvPicPr>
        <p:blipFill rotWithShape="1">
          <a:blip r:embed="rId2"/>
          <a:srcRect l="7926" r="8965" b="-1"/>
          <a:stretch/>
        </p:blipFill>
        <p:spPr>
          <a:xfrm>
            <a:off x="8124669" y="2942783"/>
            <a:ext cx="4080536" cy="3927927"/>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5169" name="Arc 5168">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4" name="Picture 3">
            <a:extLst>
              <a:ext uri="{FF2B5EF4-FFF2-40B4-BE49-F238E27FC236}">
                <a16:creationId xmlns:a16="http://schemas.microsoft.com/office/drawing/2014/main" id="{E558CFEE-B82D-31BD-98AA-A70C93D57973}"/>
              </a:ext>
            </a:extLst>
          </p:cNvPr>
          <p:cNvPicPr>
            <a:picLocks noChangeAspect="1"/>
          </p:cNvPicPr>
          <p:nvPr/>
        </p:nvPicPr>
        <p:blipFill rotWithShape="1">
          <a:blip r:embed="rId3"/>
          <a:srcRect t="22594" b="13304"/>
          <a:stretch/>
        </p:blipFill>
        <p:spPr>
          <a:xfrm>
            <a:off x="6261606" y="1"/>
            <a:ext cx="3833685" cy="327659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
        <p:nvSpPr>
          <p:cNvPr id="2" name="AutoShape 2" descr="Learn About Areata | Chegg.com">
            <a:extLst>
              <a:ext uri="{FF2B5EF4-FFF2-40B4-BE49-F238E27FC236}">
                <a16:creationId xmlns:a16="http://schemas.microsoft.com/office/drawing/2014/main" id="{12D81D99-4735-8D72-58C4-6F6BB9A3612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a:extLst>
              <a:ext uri="{FF2B5EF4-FFF2-40B4-BE49-F238E27FC236}">
                <a16:creationId xmlns:a16="http://schemas.microsoft.com/office/drawing/2014/main" id="{F5A281D5-7C84-69DD-74F5-C494A9A12502}"/>
              </a:ext>
            </a:extLst>
          </p:cNvPr>
          <p:cNvSpPr txBox="1"/>
          <p:nvPr/>
        </p:nvSpPr>
        <p:spPr>
          <a:xfrm>
            <a:off x="6096000" y="6223605"/>
            <a:ext cx="2165907" cy="169277"/>
          </a:xfrm>
          <a:prstGeom prst="rect">
            <a:avLst/>
          </a:prstGeom>
          <a:noFill/>
        </p:spPr>
        <p:txBody>
          <a:bodyPr wrap="square" rtlCol="0">
            <a:spAutoFit/>
          </a:bodyPr>
          <a:lstStyle/>
          <a:p>
            <a:r>
              <a:rPr lang="en-US" sz="500" dirty="0">
                <a:hlinkClick r:id="rId4"/>
              </a:rPr>
              <a:t>https://www.researchgate.net/figure/Tinea-capitis-endotrix_fig1_50851399</a:t>
            </a:r>
            <a:r>
              <a:rPr lang="en-US" sz="500" dirty="0"/>
              <a:t> </a:t>
            </a:r>
          </a:p>
        </p:txBody>
      </p:sp>
      <p:sp>
        <p:nvSpPr>
          <p:cNvPr id="7" name="Rectangle 4">
            <a:extLst>
              <a:ext uri="{FF2B5EF4-FFF2-40B4-BE49-F238E27FC236}">
                <a16:creationId xmlns:a16="http://schemas.microsoft.com/office/drawing/2014/main" id="{E6616E8C-A0FD-4A15-2431-FB13D0C96F4F}"/>
              </a:ext>
            </a:extLst>
          </p:cNvPr>
          <p:cNvSpPr/>
          <p:nvPr/>
        </p:nvSpPr>
        <p:spPr>
          <a:xfrm>
            <a:off x="0" y="6466818"/>
            <a:ext cx="12192001" cy="405116"/>
          </a:xfrm>
          <a:prstGeom prst="rect">
            <a:avLst/>
          </a:prstGeom>
          <a:gradFill>
            <a:gsLst>
              <a:gs pos="0">
                <a:srgbClr val="3864B3"/>
              </a:gs>
              <a:gs pos="23000">
                <a:srgbClr val="3864B3"/>
              </a:gs>
              <a:gs pos="69000">
                <a:srgbClr val="2F5597"/>
              </a:gs>
              <a:gs pos="97000">
                <a:srgbClr val="2C4F8C"/>
              </a:gs>
            </a:gsLst>
            <a:path path="circle">
              <a:fillToRect l="62278" t="119636" r="37721" b="-19636"/>
            </a:path>
          </a:gradFill>
          <a:ln w="12700">
            <a:solidFill>
              <a:srgbClr val="32538F"/>
            </a:solidFill>
            <a:miter/>
          </a:ln>
        </p:spPr>
        <p:txBody>
          <a:bodyPr lIns="45718" tIns="45718" rIns="45718" bIns="45718" anchor="ctr"/>
          <a:lstStyle/>
          <a:p>
            <a:pPr algn="ctr">
              <a:defRPr>
                <a:solidFill>
                  <a:srgbClr val="FFFFFF"/>
                </a:solidFill>
              </a:defRPr>
            </a:pPr>
            <a:endParaRPr/>
          </a:p>
        </p:txBody>
      </p:sp>
      <p:sp>
        <p:nvSpPr>
          <p:cNvPr id="12" name="TextBox 11">
            <a:extLst>
              <a:ext uri="{FF2B5EF4-FFF2-40B4-BE49-F238E27FC236}">
                <a16:creationId xmlns:a16="http://schemas.microsoft.com/office/drawing/2014/main" id="{77218761-2067-303A-ED07-550B03E82F9A}"/>
              </a:ext>
            </a:extLst>
          </p:cNvPr>
          <p:cNvSpPr txBox="1"/>
          <p:nvPr/>
        </p:nvSpPr>
        <p:spPr>
          <a:xfrm>
            <a:off x="2739505" y="6466818"/>
            <a:ext cx="6712989" cy="646331"/>
          </a:xfrm>
          <a:prstGeom prst="rect">
            <a:avLst/>
          </a:prstGeom>
          <a:noFill/>
        </p:spPr>
        <p:txBody>
          <a:bodyPr wrap="square" rtlCol="0">
            <a:spAutoFit/>
          </a:bodyPr>
          <a:lstStyle/>
          <a:p>
            <a:r>
              <a:rPr lang="en-US" dirty="0">
                <a:solidFill>
                  <a:schemeClr val="accent4">
                    <a:lumMod val="40000"/>
                    <a:lumOff val="60000"/>
                  </a:schemeClr>
                </a:solidFill>
                <a:latin typeface="Times New Roman" panose="02020603050405020304" pitchFamily="18" charset="0"/>
                <a:cs typeface="Times New Roman" panose="02020603050405020304" pitchFamily="18" charset="0"/>
              </a:rPr>
              <a:t>International Science Nutrition Society- CURARE CAUSAM 2023  </a:t>
            </a:r>
          </a:p>
          <a:p>
            <a:endParaRPr lang="en-US" dirty="0"/>
          </a:p>
        </p:txBody>
      </p:sp>
    </p:spTree>
    <p:extLst>
      <p:ext uri="{BB962C8B-B14F-4D97-AF65-F5344CB8AC3E}">
        <p14:creationId xmlns:p14="http://schemas.microsoft.com/office/powerpoint/2010/main" val="34796001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62" name="Rectangle 6161">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F8E55E-67E5-864C-B123-B27220FB2E87}"/>
              </a:ext>
            </a:extLst>
          </p:cNvPr>
          <p:cNvSpPr>
            <a:spLocks noGrp="1"/>
          </p:cNvSpPr>
          <p:nvPr>
            <p:ph type="title"/>
          </p:nvPr>
        </p:nvSpPr>
        <p:spPr>
          <a:xfrm>
            <a:off x="640080" y="329184"/>
            <a:ext cx="6894576" cy="1783080"/>
          </a:xfrm>
        </p:spPr>
        <p:txBody>
          <a:bodyPr anchor="b">
            <a:normAutofit/>
          </a:bodyPr>
          <a:lstStyle/>
          <a:p>
            <a:r>
              <a:rPr lang="en-US" sz="5400"/>
              <a:t>Patchy Alopecia Areata</a:t>
            </a:r>
          </a:p>
        </p:txBody>
      </p:sp>
      <p:sp>
        <p:nvSpPr>
          <p:cNvPr id="6164"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37FB467-FC9A-6C48-98C9-6B77309EC845}"/>
              </a:ext>
            </a:extLst>
          </p:cNvPr>
          <p:cNvSpPr>
            <a:spLocks noGrp="1"/>
          </p:cNvSpPr>
          <p:nvPr>
            <p:ph idx="1"/>
          </p:nvPr>
        </p:nvSpPr>
        <p:spPr>
          <a:xfrm>
            <a:off x="640080" y="2706624"/>
            <a:ext cx="5720379" cy="2499052"/>
          </a:xfrm>
        </p:spPr>
        <p:txBody>
          <a:bodyPr>
            <a:normAutofit/>
          </a:bodyPr>
          <a:lstStyle/>
          <a:p>
            <a:pPr marL="0" indent="0">
              <a:buNone/>
            </a:pPr>
            <a:r>
              <a:rPr lang="en-US" sz="2200" dirty="0"/>
              <a:t>In this type, hair loss occurs suddenly and usually starts with one or more circular bald patches that may overlap. </a:t>
            </a:r>
          </a:p>
          <a:p>
            <a:pPr marL="0" indent="0">
              <a:buNone/>
            </a:pPr>
            <a:r>
              <a:rPr lang="en-US" sz="2200" dirty="0"/>
              <a:t>The hair loss can be the result of heredity, hormonal changes, medical conditions, or a normal part of aging. </a:t>
            </a:r>
          </a:p>
          <a:p>
            <a:pPr marL="0" indent="0">
              <a:buNone/>
            </a:pPr>
            <a:endParaRPr lang="en-US" sz="2200" dirty="0"/>
          </a:p>
        </p:txBody>
      </p:sp>
      <p:pic>
        <p:nvPicPr>
          <p:cNvPr id="6150" name="Picture 6" descr="Alopecia areata causes, symptoms and best treatment for alopecia areata">
            <a:extLst>
              <a:ext uri="{FF2B5EF4-FFF2-40B4-BE49-F238E27FC236}">
                <a16:creationId xmlns:a16="http://schemas.microsoft.com/office/drawing/2014/main" id="{01F1CCE4-132E-43FB-EE13-272703F3406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845552" y="2051428"/>
            <a:ext cx="4014216" cy="2755144"/>
          </a:xfrm>
          <a:prstGeom prst="rect">
            <a:avLst/>
          </a:prstGeom>
          <a:noFill/>
          <a:extLst>
            <a:ext uri="{909E8E84-426E-40DD-AFC4-6F175D3DCCD1}">
              <a14:hiddenFill xmlns:a14="http://schemas.microsoft.com/office/drawing/2010/main">
                <a:solidFill>
                  <a:srgbClr val="FFFFFF"/>
                </a:solidFill>
              </a14:hiddenFill>
            </a:ext>
          </a:extLst>
        </p:spPr>
      </p:pic>
      <p:pic>
        <p:nvPicPr>
          <p:cNvPr id="16" name="Google Shape;215;p16">
            <a:extLst>
              <a:ext uri="{FF2B5EF4-FFF2-40B4-BE49-F238E27FC236}">
                <a16:creationId xmlns:a16="http://schemas.microsoft.com/office/drawing/2014/main" id="{D760103E-E9E7-2246-8D51-F2CFFC9C9481}"/>
              </a:ext>
            </a:extLst>
          </p:cNvPr>
          <p:cNvPicPr preferRelativeResize="0"/>
          <p:nvPr/>
        </p:nvPicPr>
        <p:blipFill rotWithShape="1">
          <a:blip r:embed="rId3"/>
          <a:stretch/>
        </p:blipFill>
        <p:spPr>
          <a:xfrm>
            <a:off x="7863840" y="5092405"/>
            <a:ext cx="3995928" cy="149847"/>
          </a:xfrm>
          <a:prstGeom prst="rect">
            <a:avLst/>
          </a:prstGeom>
          <a:noFill/>
        </p:spPr>
      </p:pic>
      <p:sp>
        <p:nvSpPr>
          <p:cNvPr id="5" name="Rectangle 27">
            <a:extLst>
              <a:ext uri="{FF2B5EF4-FFF2-40B4-BE49-F238E27FC236}">
                <a16:creationId xmlns:a16="http://schemas.microsoft.com/office/drawing/2014/main" id="{0977EFCF-50B8-DDE4-3064-FAB7973CC3A8}"/>
              </a:ext>
            </a:extLst>
          </p:cNvPr>
          <p:cNvSpPr/>
          <p:nvPr/>
        </p:nvSpPr>
        <p:spPr>
          <a:xfrm rot="10800000" flipH="1">
            <a:off x="-3048" y="6470017"/>
            <a:ext cx="12192000" cy="456775"/>
          </a:xfrm>
          <a:prstGeom prst="rect">
            <a:avLst/>
          </a:prstGeom>
          <a:gradFill>
            <a:gsLst>
              <a:gs pos="0">
                <a:schemeClr val="accent1"/>
              </a:gs>
              <a:gs pos="78000">
                <a:srgbClr val="000000"/>
              </a:gs>
            </a:gsLst>
            <a:lin ang="2400000"/>
          </a:gradFill>
          <a:ln w="12700">
            <a:miter lim="400000"/>
          </a:ln>
        </p:spPr>
        <p:txBody>
          <a:bodyPr lIns="45718" tIns="45718" rIns="45718" bIns="45718" anchor="ctr"/>
          <a:lstStyle/>
          <a:p>
            <a:pPr algn="ctr">
              <a:defRPr>
                <a:solidFill>
                  <a:srgbClr val="FFFFFF"/>
                </a:solidFill>
              </a:defRPr>
            </a:pPr>
            <a:endParaRPr/>
          </a:p>
        </p:txBody>
      </p:sp>
      <p:sp>
        <p:nvSpPr>
          <p:cNvPr id="6" name="TextBox 5">
            <a:extLst>
              <a:ext uri="{FF2B5EF4-FFF2-40B4-BE49-F238E27FC236}">
                <a16:creationId xmlns:a16="http://schemas.microsoft.com/office/drawing/2014/main" id="{833B3400-BA01-6D72-4EDE-D57C8793E5D3}"/>
              </a:ext>
            </a:extLst>
          </p:cNvPr>
          <p:cNvSpPr txBox="1"/>
          <p:nvPr/>
        </p:nvSpPr>
        <p:spPr>
          <a:xfrm>
            <a:off x="2814620" y="6520674"/>
            <a:ext cx="6556664" cy="646331"/>
          </a:xfrm>
          <a:prstGeom prst="rect">
            <a:avLst/>
          </a:prstGeom>
          <a:noFill/>
        </p:spPr>
        <p:txBody>
          <a:bodyPr wrap="square" rtlCol="0">
            <a:spAutoFit/>
          </a:bodyPr>
          <a:lstStyle/>
          <a:p>
            <a:r>
              <a:rPr lang="en-US" dirty="0">
                <a:solidFill>
                  <a:schemeClr val="accent4">
                    <a:lumMod val="40000"/>
                    <a:lumOff val="60000"/>
                  </a:schemeClr>
                </a:solidFill>
                <a:latin typeface="Times New Roman" panose="02020603050405020304" pitchFamily="18" charset="0"/>
                <a:cs typeface="Times New Roman" panose="02020603050405020304" pitchFamily="18" charset="0"/>
              </a:rPr>
              <a:t>International Science Nutrition Society- CURARE CAUSAM- 2023  </a:t>
            </a:r>
          </a:p>
          <a:p>
            <a:endParaRPr lang="en-US" dirty="0"/>
          </a:p>
        </p:txBody>
      </p:sp>
    </p:spTree>
    <p:extLst>
      <p:ext uri="{BB962C8B-B14F-4D97-AF65-F5344CB8AC3E}">
        <p14:creationId xmlns:p14="http://schemas.microsoft.com/office/powerpoint/2010/main" val="1351688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SNS call-Autism_05.10.22_Final" id="{0EEF045D-F401-2D4D-8F8A-9D8ADEFD8694}" vid="{8F697CBF-1DDC-444B-8CD8-BBDF920E7BD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1970</TotalTime>
  <Words>2897</Words>
  <Application>Microsoft Macintosh PowerPoint</Application>
  <PresentationFormat>Widescreen</PresentationFormat>
  <Paragraphs>161</Paragraphs>
  <Slides>31</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Calibri</vt:lpstr>
      <vt:lpstr>Calibri Light</vt:lpstr>
      <vt:lpstr>Helvetica Neue</vt:lpstr>
      <vt:lpstr>Times New Roman</vt:lpstr>
      <vt:lpstr>Office Theme</vt:lpstr>
      <vt:lpstr>  We will get started shortly.</vt:lpstr>
      <vt:lpstr>Dr. Tina Božičnik</vt:lpstr>
      <vt:lpstr>Medical Disclaimer:  </vt:lpstr>
      <vt:lpstr>ISNS Case Study Presented by:   Dr. Tina Božičnik</vt:lpstr>
      <vt:lpstr>ISNS CASE STUDY: PEDIATRIC ALOPECIA </vt:lpstr>
      <vt:lpstr>What is Alopecia? </vt:lpstr>
      <vt:lpstr>Who gets Alopecia Areata? </vt:lpstr>
      <vt:lpstr>PowerPoint Presentation</vt:lpstr>
      <vt:lpstr>Patchy Alopecia Areata</vt:lpstr>
      <vt:lpstr>Alopecia totalis </vt:lpstr>
      <vt:lpstr>PowerPoint Presentation</vt:lpstr>
      <vt:lpstr>Alopecia Areata in Children </vt:lpstr>
      <vt:lpstr>Clinical, Cosmetic and Investigational Dermatology</vt:lpstr>
      <vt:lpstr>PowerPoint Presentation</vt:lpstr>
      <vt:lpstr>Symptoms Continued </vt:lpstr>
      <vt:lpstr>Diagnosis </vt:lpstr>
      <vt:lpstr>Conventional Treatment </vt:lpstr>
      <vt:lpstr>Nutritional Relevancies</vt:lpstr>
      <vt:lpstr>Iron</vt:lpstr>
      <vt:lpstr>Zinc Deficiency </vt:lpstr>
      <vt:lpstr>Biotin Deficiency (Vitamin H) </vt:lpstr>
      <vt:lpstr>Vitamin D</vt:lpstr>
      <vt:lpstr>Vitamin A </vt:lpstr>
      <vt:lpstr>PROPRIETARY BLENDS LEGEND</vt:lpstr>
      <vt:lpstr>CASE STUDY </vt:lpstr>
      <vt:lpstr>Before Starting Conventional Treatment </vt:lpstr>
      <vt:lpstr>Progression After Conventional Treatment Started</vt:lpstr>
      <vt:lpstr>Progression After Administering 1 of 5 Proprietary Root Blends </vt:lpstr>
      <vt:lpstr>Progression After 5 Months of Conventional Treatment </vt:lpstr>
      <vt:lpstr>REFERENCES </vt:lpstr>
      <vt:lpstr>Thank you for joining us today!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Science with Dr. Christina Rahm   We will get started shortly.</dc:title>
  <dc:creator>Microsoft Office User</dc:creator>
  <cp:lastModifiedBy>Tyger Fenton</cp:lastModifiedBy>
  <cp:revision>19</cp:revision>
  <dcterms:created xsi:type="dcterms:W3CDTF">2022-05-09T15:22:37Z</dcterms:created>
  <dcterms:modified xsi:type="dcterms:W3CDTF">2023-02-17T16:06:04Z</dcterms:modified>
</cp:coreProperties>
</file>